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6858000" cx="12192000"/>
  <p:notesSz cx="6858000" cy="9144000"/>
  <p:embeddedFontLst>
    <p:embeddedFont>
      <p:font typeface="Dosis"/>
      <p:regular r:id="rId72"/>
      <p:bold r:id="rId73"/>
    </p:embeddedFont>
    <p:embeddedFont>
      <p:font typeface="Roboto"/>
      <p:regular r:id="rId74"/>
      <p:bold r:id="rId75"/>
      <p:italic r:id="rId76"/>
      <p:boldItalic r:id="rId77"/>
    </p:embeddedFont>
    <p:embeddedFont>
      <p:font typeface="Lat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0B6626-2A19-4022-AA31-843321A4AFD4}">
  <a:tblStyle styleId="{F40B6626-2A19-4022-AA31-843321A4AF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italic.fntdata"/><Relationship Id="rId81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Dosis-bold.fntdata"/><Relationship Id="rId72" Type="http://schemas.openxmlformats.org/officeDocument/2006/relationships/font" Target="fonts/Dosis-regular.fntdata"/><Relationship Id="rId31" Type="http://schemas.openxmlformats.org/officeDocument/2006/relationships/slide" Target="slides/slide26.xml"/><Relationship Id="rId75" Type="http://schemas.openxmlformats.org/officeDocument/2006/relationships/font" Target="fonts/Roboto-bold.fntdata"/><Relationship Id="rId30" Type="http://schemas.openxmlformats.org/officeDocument/2006/relationships/slide" Target="slides/slide25.xml"/><Relationship Id="rId74" Type="http://schemas.openxmlformats.org/officeDocument/2006/relationships/font" Target="fonts/Roboto-regular.fntdata"/><Relationship Id="rId33" Type="http://schemas.openxmlformats.org/officeDocument/2006/relationships/slide" Target="slides/slide28.xml"/><Relationship Id="rId77" Type="http://schemas.openxmlformats.org/officeDocument/2006/relationships/font" Target="fonts/Roboto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-italic.fntdata"/><Relationship Id="rId35" Type="http://schemas.openxmlformats.org/officeDocument/2006/relationships/slide" Target="slides/slide30.xml"/><Relationship Id="rId79" Type="http://schemas.openxmlformats.org/officeDocument/2006/relationships/font" Target="fonts/Lato-bold.fntdata"/><Relationship Id="rId34" Type="http://schemas.openxmlformats.org/officeDocument/2006/relationships/slide" Target="slides/slide29.xml"/><Relationship Id="rId78" Type="http://schemas.openxmlformats.org/officeDocument/2006/relationships/font" Target="fonts/Lato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b-engines.com/en/ranking/relational+dbms" TargetMode="External"/><Relationship Id="rId3" Type="http://schemas.openxmlformats.org/officeDocument/2006/relationships/hyperlink" Target="https://db-engines.com/en/ranking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9002b0d6d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9002b0d6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39002b0d6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39002b0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9002b0d6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239002b0d6d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9002b0d6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9002b0d6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https://almablog-media.s3.ap-south-1.amazonaws.com/cropped_view_hands_typing_laptop_dd798108b3_5d90008059.jpeg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9002b0d6d_0_4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9002b0d6d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DS come from every product. </a:t>
            </a:r>
            <a:r>
              <a:rPr lang="en-US"/>
              <a:t>everything is still separated not yet available in 1 big place. can u imagine analyst need to unite all the DS then analyze it?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9002b0d6d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9002b0d6d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9002b0d6d_0_5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9002b0d6d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9002b0d6d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9002b0d6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9002b0d6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g239002b0d6d_0_6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39002b0d6d_0_6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39002b0d6d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39002b0d6d_0_6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39002b0d6d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9002b0d6d_0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39002b0d6d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9002b0d6d_0_6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9002b0d6d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9002b0d6d_0_6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9002b0d6d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39002b0d6d_0_6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39002b0d6d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39002b0d6d_0_6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39002b0d6d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39002b0d6d_0_6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39002b0d6d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39002b0d6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239002b0d6d_0_7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616756f18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616756f1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39002b0d6d_0_7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39002b0d6d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39002b0d6d_0_7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39002b0d6d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39002b0d6d_0_8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39002b0d6d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39002b0d6d_0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39002b0d6d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39002b0d6d_0_7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39002b0d6d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39002b0d6d_0_7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39002b0d6d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5fbaf0554_1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5fbaf0554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9002b0d6d_0_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39002b0d6d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39002b0d6d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239002b0d6d_0_7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5fbaf0554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5fbaf055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5fbaf0554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5fbaf055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5fbaf0554_1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5fbaf0554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124"/>
                </a:solidFill>
                <a:highlight>
                  <a:srgbClr val="FFFFFF"/>
                </a:highlight>
              </a:rPr>
              <a:t>A primary key generally focuses on the uniqueness of the table. It assures the value in the specific column is unique. A foreign key is generally used to build a relationship between the two tables. The table allows only one primary key.</a:t>
            </a:r>
            <a:endParaRPr sz="1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39002b0d6d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g239002b0d6d_0_8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39002b0d6d_0_8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39002b0d6d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613ee7c2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613ee7c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https://db-engines.com/en/ranking/relational+dbms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https://db-engines.com/en/ranking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39002b0d6d_0_9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39002b0d6d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39002b0d6d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g239002b0d6d_0_8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39002b0d6d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239002b0d6d_0_7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39002b0d6d_0_9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39002b0d6d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39002b0d6d_0_9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39002b0d6d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39002b0d6d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g239002b0d6d_0_10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9002b0d6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239002b0d6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39002b0d6d_0_9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39002b0d6d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39002b0d6d_0_9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39002b0d6d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39002b0d6d_0_9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39002b0d6d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39002b0d6d_0_9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39002b0d6d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39002b0d6d_0_10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39002b0d6d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39002b0d6d_0_9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39002b0d6d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39002b0d6d_0_10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39002b0d6d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39002b0d6d_0_10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39002b0d6d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9002b0d6d_0_10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39002b0d6d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39002b0d6d_0_1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39002b0d6d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9002b0d6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9002b0d6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pesen gojek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lewat jalan tol untuk record kendaraan yg lewat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tumbuh kembang anak lewat aplikasi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39002b0d6d_0_1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39002b0d6d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39002b0d6d_0_1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39002b0d6d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39002b0d6d_0_1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39002b0d6d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39002b0d6d_0_1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39002b0d6d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39002b0d6d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1" name="Google Shape;691;g239002b0d6d_0_9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3b261365d3_7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3b261365d3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2" name="Google Shape;7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9002b0d6d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9002b0d6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Gak semua DB developer/engineer itu langsung bikin table data kita jebret bagus, ketata, no issue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Beda sources → beda yang develop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Di Table 1 namanya order_number di table 2 namanya booking_no → how do know if this is a same column?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9002b0d6d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9002b0d6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People who know the data should ask the questions.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Difficulties in getting insight from bunch of data -&gt; need to learn the context, apakah satu kolom dg yang lainnya berhubungan? Bisa saling menjelaskan satu sama lain?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 can we get the useful insight and turn it into a value?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9002b0d6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Francois Ajenstat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Chief Product Officer, Tableau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Every company is data company, but not every company is good as data company.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Banyak company yang menjadikan data sbg base dia untuk take decision, selain knowledge dan juga instinct.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Mereka build data organization within the company untuk memastikan data company itu ada dan reliable.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39002b0d6d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 with low confidence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ody Text">
  <p:cSld name="TITLE_ONLY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73" name="Google Shape;7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60900" y="925775"/>
            <a:ext cx="11736900" cy="12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hart&#10;&#10;Description automatically generated"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92" name="Google Shape;9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OBJECT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1201800" y="2581200"/>
            <a:ext cx="9656400" cy="17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50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62" name="Google Shape;6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ONLY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terfall chart&#10;&#10;Description automatically generated" id="68" name="Google Shape;6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www.linkedin.com/in/maharanyf/" TargetMode="External"/><Relationship Id="rId6" Type="http://schemas.openxmlformats.org/officeDocument/2006/relationships/hyperlink" Target="mailto:maharany.firdhausya@gojek.com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17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mongodb.com/" TargetMode="External"/><Relationship Id="rId10" Type="http://schemas.openxmlformats.org/officeDocument/2006/relationships/hyperlink" Target="https://hive.apache.org/" TargetMode="External"/><Relationship Id="rId13" Type="http://schemas.openxmlformats.org/officeDocument/2006/relationships/hyperlink" Target="http://cassandra.apache.org/" TargetMode="External"/><Relationship Id="rId12" Type="http://schemas.openxmlformats.org/officeDocument/2006/relationships/hyperlink" Target="https://redis.io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mysql.com/" TargetMode="External"/><Relationship Id="rId4" Type="http://schemas.openxmlformats.org/officeDocument/2006/relationships/hyperlink" Target="https://www.postgresql.org/" TargetMode="External"/><Relationship Id="rId9" Type="http://schemas.openxmlformats.org/officeDocument/2006/relationships/hyperlink" Target="https://www.redshift3d.com/" TargetMode="External"/><Relationship Id="rId15" Type="http://schemas.openxmlformats.org/officeDocument/2006/relationships/hyperlink" Target="https://neo4j.com/" TargetMode="External"/><Relationship Id="rId14" Type="http://schemas.openxmlformats.org/officeDocument/2006/relationships/hyperlink" Target="https://hbase.apache.org/" TargetMode="External"/><Relationship Id="rId5" Type="http://schemas.openxmlformats.org/officeDocument/2006/relationships/hyperlink" Target="https://www.sqlite.org/" TargetMode="External"/><Relationship Id="rId6" Type="http://schemas.openxmlformats.org/officeDocument/2006/relationships/hyperlink" Target="https://www.oracle.com/index.html" TargetMode="External"/><Relationship Id="rId7" Type="http://schemas.openxmlformats.org/officeDocument/2006/relationships/hyperlink" Target="https://www.microsoft.com/en-us/sql-server/sql-server-2017" TargetMode="External"/><Relationship Id="rId8" Type="http://schemas.openxmlformats.org/officeDocument/2006/relationships/hyperlink" Target="https://cloud.google.com/bigquery/" TargetMode="External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" TargetMode="External"/><Relationship Id="rId10" Type="http://schemas.openxmlformats.org/officeDocument/2006/relationships/hyperlink" Target="https://www.python.org/" TargetMode="External"/><Relationship Id="rId1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beaver.io/" TargetMode="External"/><Relationship Id="rId4" Type="http://schemas.openxmlformats.org/officeDocument/2006/relationships/hyperlink" Target="https://www.heidisql.com/" TargetMode="External"/><Relationship Id="rId9" Type="http://schemas.openxmlformats.org/officeDocument/2006/relationships/hyperlink" Target="https://www.r-project.org/" TargetMode="External"/><Relationship Id="rId5" Type="http://schemas.openxmlformats.org/officeDocument/2006/relationships/hyperlink" Target="https://www.sql-workbench.eu/" TargetMode="External"/><Relationship Id="rId6" Type="http://schemas.openxmlformats.org/officeDocument/2006/relationships/hyperlink" Target="https://metabase.com/" TargetMode="External"/><Relationship Id="rId7" Type="http://schemas.openxmlformats.org/officeDocument/2006/relationships/hyperlink" Target="https://redash.io/" TargetMode="External"/><Relationship Id="rId8" Type="http://schemas.openxmlformats.org/officeDocument/2006/relationships/hyperlink" Target="https://superset.apache.org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png"/><Relationship Id="rId4" Type="http://schemas.openxmlformats.org/officeDocument/2006/relationships/hyperlink" Target="http://google.com/imgres?imgurl=https%3A%2F%2Fwww.securityroundtable.org%2Fwp-content%2Fuploads%2F2019%2F04%2Fdata-flow.png&amp;imgrefurl=https%3A%2F%2Fwww.securityroundtable.org%2Fwhen-every-company-is-a-data-company-reality-bites%2F&amp;tbnid=mTqkC9COh-xrUM&amp;vet=12ahUKEwjct_7rrtD5AhW31XMBHSdBCC0QMygIegUIARDEAQ..i&amp;docid=EdHw6ifkoC1n8M&amp;w=2002&amp;h=1270&amp;q=every%20company%20is%20data%20company%20means&amp;ved=2ahUKEwjct_7rrtD5AhW31XMBHSdBCC0QMygIegUIARDEAQ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hyperlink" Target="https://www.datamine.com/datafix/index.php/2019-how-bad-is-your-data-and-is-it-fixabl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hyperlink" Target="https://datafloq.com/read/10-really-cool-data-cartoons-you-have-to-see/" TargetMode="External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google.com/imgres?imgurl=https%3A%2F%2Fwww.cio.com%2Fwp-content%2Fuploads%2F2021%2F12%2F15531_qlk_eic_q2-june2021_3columnlisting02_060421x2-100908031-orig.jpg%3Fquality%3D50%26strip%3Dall%26w%3D1024&amp;imgrefurl=https%3A%2F%2Fwww.cio.com%2Farticle%2F189443%2Fdecision-making-at-the-speed-of-business-means-better-data-onboarding.html&amp;tbnid=9qyBFkymh1O9TM&amp;vet=12ahUKEwjct_7rrtD5AhW31XMBHSdBCC0QMygdegUIARD0AQ..i&amp;docid=jDA8EYEFMlkCfM&amp;w=1024&amp;h=606&amp;q=every%20company%20is%20data%20company%20means&amp;ved=2ahUKEwjct_7rrtD5AhW31XMBHSdBCC0QMygdegUIARD0AQ#imgrc=9qyBFkymh1O9TM&amp;imgdii=by_Z-dVM48KBWM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7.png"/><Relationship Id="rId9" Type="http://schemas.openxmlformats.org/officeDocument/2006/relationships/image" Target="../media/image42.png"/><Relationship Id="rId5" Type="http://schemas.openxmlformats.org/officeDocument/2006/relationships/hyperlink" Target="https://www.google.com/imgres?imgurl=https%3A%2F%2Fchiefexecutive.net%2Fwp-content%2Fuploads%2F2020%2F04%2FAdobeStock_233510915-1024x652.jpg&amp;imgrefurl=https%3A%2F%2Fchiefexecutive.net%2Fheard-that-every-company-needs-to-be-a-data-company-now-there-are-no-excuses%2F&amp;tbnid=_gXiItMfE_7dxM&amp;vet=12ahUKEwjct_7rrtD5AhW31XMBHSdBCC0QMygDegUIARC6AQ..i&amp;docid=0g4uDhOdECz-sM&amp;w=1024&amp;h=652&amp;q=every%20company%20is%20data%20company%20means&amp;ved=2ahUKEwjct_7rrtD5AhW31XMBHSdBCC0QMygDegUIARC6AQ" TargetMode="External"/><Relationship Id="rId6" Type="http://schemas.openxmlformats.org/officeDocument/2006/relationships/hyperlink" Target="https://www.google.com/imgres?imgurl=https%3A%2F%2Fimageio.forbes.com%2Fspecials-images%2Fdam%2Fimageserve%2F1128046391%2F960x0.jpg%3Fformat%3Djpg%26width%3D960&amp;imgrefurl=https%3A%2F%2Fwww.forbes.com%2Fsites%2Fforbestechcouncil%2F2020%2F02%2F14%2Fwhy-every-company-is-a-data-company%2F&amp;tbnid=KsqZM8PkJHlVZM&amp;vet=12ahUKEwjct_7rrtD5AhW31XMBHSdBCC0QMygAegUIARC0AQ..i&amp;docid=-MOkllTg86b6EM&amp;w=960&amp;h=640&amp;q=every%20company%20is%20data%20company%20means&amp;ved=2ahUKEwjct_7rrtD5AhW31XMBHSdBCC0QMygAegUIARC0AQ" TargetMode="External"/><Relationship Id="rId7" Type="http://schemas.openxmlformats.org/officeDocument/2006/relationships/image" Target="../media/image24.png"/><Relationship Id="rId8" Type="http://schemas.openxmlformats.org/officeDocument/2006/relationships/hyperlink" Target="https://www.google.com/imgres?imgurl=https%3A%2F%2Fwww.cio.com%2Fwp-content%2Fuploads%2F2021%2F12%2F15531_qlk_eic_q2-june2021_3columnlisting02_060421x2-100908031-orig.jpg%3Fquality%3D50%26strip%3Dall%26w%3D1024&amp;imgrefurl=https%3A%2F%2Fwww.cio.com%2Farticle%2F189443%2Fdecision-making-at-the-speed-of-business-means-better-data-onboarding.html&amp;tbnid=9qyBFkymh1O9TM&amp;vet=12ahUKEwjct_7rrtD5AhW31XMBHSdBCC0QMygdegUIARD0AQ..i&amp;docid=jDA8EYEFMlkCfM&amp;w=1024&amp;h=606&amp;q=every%20company%20is%20data%20company%20means&amp;ved=2ahUKEwjct_7rrtD5AhW31XMBHSdBCC0QMygdegUIARD0AQ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>
            <a:off x="537975" y="3295897"/>
            <a:ext cx="91440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Pengantar SQL dan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Import Data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1818"/>
              <a:buFont typeface="Calibri"/>
              <a:buNone/>
            </a:pPr>
            <a:r>
              <a:rPr lang="en-US" sz="3300">
                <a:latin typeface="Lato"/>
                <a:ea typeface="Lato"/>
                <a:cs typeface="Lato"/>
                <a:sym typeface="Lato"/>
              </a:rPr>
              <a:t>1 Mei 2023</a:t>
            </a:r>
            <a:endParaRPr sz="3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Pentingnya Belajar Data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Sebagai salah satu kompetensi wajib di era digital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Pentingnya </a:t>
            </a:r>
            <a:r>
              <a:rPr i="1" lang="en-US"/>
              <a:t>data driven</a:t>
            </a:r>
            <a:r>
              <a:rPr lang="en-US"/>
              <a:t> dalam bisnis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Membantu melihat dunia lebih baik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Profesi yang menjanjikan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1201800" y="2581200"/>
            <a:ext cx="9656400" cy="17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Dengan </a:t>
            </a:r>
            <a:r>
              <a:rPr lang="en-US"/>
              <a:t>tersedianya</a:t>
            </a:r>
            <a:r>
              <a:rPr lang="en-US"/>
              <a:t> dan </a:t>
            </a:r>
            <a:r>
              <a:rPr lang="en-US"/>
              <a:t>banyaknya </a:t>
            </a:r>
            <a:r>
              <a:rPr lang="en-US"/>
              <a:t>data,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bagaimana cara </a:t>
            </a:r>
            <a:r>
              <a:rPr b="1" lang="en-US"/>
              <a:t>mengaksesnya</a:t>
            </a:r>
            <a:r>
              <a:rPr lang="en-US"/>
              <a:t>?</a:t>
            </a:r>
            <a:endParaRPr/>
          </a:p>
        </p:txBody>
      </p:sp>
      <p:grpSp>
        <p:nvGrpSpPr>
          <p:cNvPr id="204" name="Google Shape;204;p29"/>
          <p:cNvGrpSpPr/>
          <p:nvPr/>
        </p:nvGrpSpPr>
        <p:grpSpPr>
          <a:xfrm>
            <a:off x="3106375" y="4687175"/>
            <a:ext cx="5979250" cy="1401550"/>
            <a:chOff x="3376525" y="4687175"/>
            <a:chExt cx="5979250" cy="1401550"/>
          </a:xfrm>
        </p:grpSpPr>
        <p:pic>
          <p:nvPicPr>
            <p:cNvPr id="205" name="Google Shape;205;p29"/>
            <p:cNvPicPr preferRelativeResize="0"/>
            <p:nvPr/>
          </p:nvPicPr>
          <p:blipFill rotWithShape="1">
            <a:blip r:embed="rId3">
              <a:alphaModFix/>
            </a:blip>
            <a:srcRect b="0" l="436" r="436" t="0"/>
            <a:stretch/>
          </p:blipFill>
          <p:spPr>
            <a:xfrm>
              <a:off x="4112425" y="4775425"/>
              <a:ext cx="713700" cy="7200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06" name="Google Shape;206;p29"/>
            <p:cNvSpPr txBox="1"/>
            <p:nvPr/>
          </p:nvSpPr>
          <p:spPr>
            <a:xfrm>
              <a:off x="3376525" y="5673225"/>
              <a:ext cx="2185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Worker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10575" y="4687175"/>
              <a:ext cx="1104900" cy="1104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8" name="Google Shape;208;p29"/>
            <p:cNvCxnSpPr>
              <a:stCxn id="205" idx="6"/>
              <a:endCxn id="207" idx="1"/>
            </p:cNvCxnSpPr>
            <p:nvPr/>
          </p:nvCxnSpPr>
          <p:spPr>
            <a:xfrm>
              <a:off x="4826125" y="5135425"/>
              <a:ext cx="2884500" cy="1041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209" name="Google Shape;209;p29"/>
            <p:cNvSpPr txBox="1"/>
            <p:nvPr/>
          </p:nvSpPr>
          <p:spPr>
            <a:xfrm>
              <a:off x="7170275" y="5673225"/>
              <a:ext cx="2185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Database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9"/>
          <p:cNvSpPr txBox="1"/>
          <p:nvPr/>
        </p:nvSpPr>
        <p:spPr>
          <a:xfrm>
            <a:off x="5600700" y="4864100"/>
            <a:ext cx="99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how to access?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Pengenalan: Profesi Data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668" y="1661233"/>
            <a:ext cx="5300667" cy="3535534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1" name="Google Shape;221;p31"/>
          <p:cNvCxnSpPr/>
          <p:nvPr/>
        </p:nvCxnSpPr>
        <p:spPr>
          <a:xfrm rot="10800000">
            <a:off x="1853267" y="2657933"/>
            <a:ext cx="1592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31"/>
          <p:cNvCxnSpPr/>
          <p:nvPr/>
        </p:nvCxnSpPr>
        <p:spPr>
          <a:xfrm rot="10800000">
            <a:off x="1853267" y="1341533"/>
            <a:ext cx="0" cy="1316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1"/>
          <p:cNvSpPr txBox="1"/>
          <p:nvPr/>
        </p:nvSpPr>
        <p:spPr>
          <a:xfrm>
            <a:off x="1057067" y="1018367"/>
            <a:ext cx="1592400" cy="53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Analyst</a:t>
            </a:r>
            <a:endParaRPr sz="19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224" name="Google Shape;224;p31"/>
          <p:cNvGrpSpPr/>
          <p:nvPr/>
        </p:nvGrpSpPr>
        <p:grpSpPr>
          <a:xfrm>
            <a:off x="1366741" y="3886536"/>
            <a:ext cx="2078945" cy="1567161"/>
            <a:chOff x="1025050" y="2914975"/>
            <a:chExt cx="1570200" cy="1175400"/>
          </a:xfrm>
        </p:grpSpPr>
        <p:cxnSp>
          <p:nvCxnSpPr>
            <p:cNvPr id="225" name="Google Shape;225;p31"/>
            <p:cNvCxnSpPr/>
            <p:nvPr/>
          </p:nvCxnSpPr>
          <p:spPr>
            <a:xfrm rot="10800000">
              <a:off x="1025050" y="2914975"/>
              <a:ext cx="15702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31"/>
            <p:cNvCxnSpPr/>
            <p:nvPr/>
          </p:nvCxnSpPr>
          <p:spPr>
            <a:xfrm>
              <a:off x="1025050" y="2914975"/>
              <a:ext cx="0" cy="1175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27" name="Google Shape;227;p31"/>
          <p:cNvSpPr txBox="1"/>
          <p:nvPr/>
        </p:nvSpPr>
        <p:spPr>
          <a:xfrm>
            <a:off x="608333" y="5278300"/>
            <a:ext cx="1592400" cy="53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Engineer</a:t>
            </a:r>
            <a:endParaRPr sz="19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28" name="Google Shape;228;p31"/>
          <p:cNvCxnSpPr/>
          <p:nvPr/>
        </p:nvCxnSpPr>
        <p:spPr>
          <a:xfrm>
            <a:off x="8746333" y="2131400"/>
            <a:ext cx="160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9" name="Google Shape;229;p31"/>
          <p:cNvCxnSpPr/>
          <p:nvPr/>
        </p:nvCxnSpPr>
        <p:spPr>
          <a:xfrm>
            <a:off x="4438267" y="5203067"/>
            <a:ext cx="0" cy="107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31"/>
          <p:cNvCxnSpPr/>
          <p:nvPr/>
        </p:nvCxnSpPr>
        <p:spPr>
          <a:xfrm>
            <a:off x="4438267" y="6281467"/>
            <a:ext cx="1228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1" name="Google Shape;231;p31"/>
          <p:cNvGrpSpPr/>
          <p:nvPr/>
        </p:nvGrpSpPr>
        <p:grpSpPr>
          <a:xfrm>
            <a:off x="6393592" y="1018379"/>
            <a:ext cx="1228755" cy="649077"/>
            <a:chOff x="4701600" y="583125"/>
            <a:chExt cx="1015500" cy="667500"/>
          </a:xfrm>
        </p:grpSpPr>
        <p:cxnSp>
          <p:nvCxnSpPr>
            <p:cNvPr id="232" name="Google Shape;232;p31"/>
            <p:cNvCxnSpPr/>
            <p:nvPr/>
          </p:nvCxnSpPr>
          <p:spPr>
            <a:xfrm rot="10800000">
              <a:off x="5717100" y="583125"/>
              <a:ext cx="0" cy="667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31"/>
            <p:cNvCxnSpPr/>
            <p:nvPr/>
          </p:nvCxnSpPr>
          <p:spPr>
            <a:xfrm rot="10800000">
              <a:off x="4701600" y="583125"/>
              <a:ext cx="10155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4" name="Google Shape;234;p31"/>
          <p:cNvGrpSpPr/>
          <p:nvPr/>
        </p:nvGrpSpPr>
        <p:grpSpPr>
          <a:xfrm>
            <a:off x="8746115" y="3886549"/>
            <a:ext cx="1165971" cy="990375"/>
            <a:chOff x="6559750" y="2538875"/>
            <a:chExt cx="874500" cy="742800"/>
          </a:xfrm>
        </p:grpSpPr>
        <p:cxnSp>
          <p:nvCxnSpPr>
            <p:cNvPr id="235" name="Google Shape;235;p31"/>
            <p:cNvCxnSpPr/>
            <p:nvPr/>
          </p:nvCxnSpPr>
          <p:spPr>
            <a:xfrm>
              <a:off x="6559750" y="3281675"/>
              <a:ext cx="8745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31"/>
            <p:cNvCxnSpPr/>
            <p:nvPr/>
          </p:nvCxnSpPr>
          <p:spPr>
            <a:xfrm rot="10800000">
              <a:off x="7434250" y="2538875"/>
              <a:ext cx="0" cy="742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7" name="Google Shape;237;p31"/>
          <p:cNvSpPr txBox="1"/>
          <p:nvPr/>
        </p:nvSpPr>
        <p:spPr>
          <a:xfrm>
            <a:off x="5488000" y="6014667"/>
            <a:ext cx="1821300" cy="53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Warehouse</a:t>
            </a:r>
            <a:endParaRPr sz="19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4870833" y="777467"/>
            <a:ext cx="1592400" cy="53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Data Science</a:t>
            </a:r>
            <a:endParaRPr sz="19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10200700" y="1864600"/>
            <a:ext cx="1821300" cy="53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Business Analyst</a:t>
            </a:r>
            <a:endParaRPr sz="19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8988533" y="3547333"/>
            <a:ext cx="2257500" cy="53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Business Intelligence</a:t>
            </a:r>
            <a:endParaRPr sz="19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Flow</a:t>
            </a:r>
            <a:endParaRPr/>
          </a:p>
        </p:txBody>
      </p:sp>
      <p:grpSp>
        <p:nvGrpSpPr>
          <p:cNvPr id="246" name="Google Shape;246;p32"/>
          <p:cNvGrpSpPr/>
          <p:nvPr/>
        </p:nvGrpSpPr>
        <p:grpSpPr>
          <a:xfrm>
            <a:off x="546009" y="2311483"/>
            <a:ext cx="1161402" cy="3415235"/>
            <a:chOff x="3998650" y="2591838"/>
            <a:chExt cx="1714500" cy="6576613"/>
          </a:xfrm>
        </p:grpSpPr>
        <p:grpSp>
          <p:nvGrpSpPr>
            <p:cNvPr id="247" name="Google Shape;247;p32"/>
            <p:cNvGrpSpPr/>
            <p:nvPr/>
          </p:nvGrpSpPr>
          <p:grpSpPr>
            <a:xfrm>
              <a:off x="3998650" y="3153950"/>
              <a:ext cx="1714500" cy="6014500"/>
              <a:chOff x="1142075" y="3173675"/>
              <a:chExt cx="1714500" cy="6014500"/>
            </a:xfrm>
          </p:grpSpPr>
          <p:sp>
            <p:nvSpPr>
              <p:cNvPr id="248" name="Google Shape;248;p32"/>
              <p:cNvSpPr/>
              <p:nvPr/>
            </p:nvSpPr>
            <p:spPr>
              <a:xfrm>
                <a:off x="1368725" y="3173675"/>
                <a:ext cx="1261200" cy="1353300"/>
              </a:xfrm>
              <a:prstGeom prst="can">
                <a:avLst>
                  <a:gd fmla="val 25000" name="adj"/>
                </a:avLst>
              </a:prstGeom>
              <a:solidFill>
                <a:srgbClr val="EEECE1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2"/>
              <p:cNvSpPr txBox="1"/>
              <p:nvPr/>
            </p:nvSpPr>
            <p:spPr>
              <a:xfrm>
                <a:off x="1142075" y="4526975"/>
                <a:ext cx="1714500" cy="6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Calibri"/>
                    <a:ea typeface="Calibri"/>
                    <a:cs typeface="Calibri"/>
                    <a:sym typeface="Calibri"/>
                  </a:rPr>
                  <a:t>Customers</a:t>
                </a:r>
                <a:endParaRPr sz="1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32"/>
              <p:cNvSpPr/>
              <p:nvPr/>
            </p:nvSpPr>
            <p:spPr>
              <a:xfrm>
                <a:off x="1368725" y="5178325"/>
                <a:ext cx="1261200" cy="1353300"/>
              </a:xfrm>
              <a:prstGeom prst="can">
                <a:avLst>
                  <a:gd fmla="val 25000" name="adj"/>
                </a:avLst>
              </a:prstGeom>
              <a:solidFill>
                <a:srgbClr val="B6D7A8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2"/>
              <p:cNvSpPr txBox="1"/>
              <p:nvPr/>
            </p:nvSpPr>
            <p:spPr>
              <a:xfrm>
                <a:off x="1142075" y="6531625"/>
                <a:ext cx="1714500" cy="6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Calibri"/>
                    <a:ea typeface="Calibri"/>
                    <a:cs typeface="Calibri"/>
                    <a:sym typeface="Calibri"/>
                  </a:rPr>
                  <a:t>Orders</a:t>
                </a:r>
                <a:endParaRPr sz="1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32"/>
              <p:cNvSpPr/>
              <p:nvPr/>
            </p:nvSpPr>
            <p:spPr>
              <a:xfrm>
                <a:off x="1368725" y="7182975"/>
                <a:ext cx="1261200" cy="1353300"/>
              </a:xfrm>
              <a:prstGeom prst="can">
                <a:avLst>
                  <a:gd fmla="val 25000" name="adj"/>
                </a:avLst>
              </a:prstGeom>
              <a:solidFill>
                <a:srgbClr val="D0E0E3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2"/>
              <p:cNvSpPr txBox="1"/>
              <p:nvPr/>
            </p:nvSpPr>
            <p:spPr>
              <a:xfrm>
                <a:off x="1142075" y="8536275"/>
                <a:ext cx="1714500" cy="6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Calibri"/>
                    <a:ea typeface="Calibri"/>
                    <a:cs typeface="Calibri"/>
                    <a:sym typeface="Calibri"/>
                  </a:rPr>
                  <a:t>Payments</a:t>
                </a:r>
                <a:endParaRPr sz="1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4" name="Google Shape;254;p32"/>
            <p:cNvSpPr txBox="1"/>
            <p:nvPr/>
          </p:nvSpPr>
          <p:spPr>
            <a:xfrm>
              <a:off x="3998650" y="2591838"/>
              <a:ext cx="17145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latin typeface="Calibri"/>
                  <a:ea typeface="Calibri"/>
                  <a:cs typeface="Calibri"/>
                  <a:sym typeface="Calibri"/>
                </a:rPr>
                <a:t>Data Sources</a:t>
              </a:r>
              <a:endParaRPr b="1"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32"/>
          <p:cNvSpPr/>
          <p:nvPr/>
        </p:nvSpPr>
        <p:spPr>
          <a:xfrm>
            <a:off x="3055827" y="2862286"/>
            <a:ext cx="4245063" cy="2230913"/>
          </a:xfrm>
          <a:prstGeom prst="can">
            <a:avLst>
              <a:gd fmla="val 25000" name="adj"/>
            </a:avLst>
          </a:prstGeom>
          <a:solidFill>
            <a:srgbClr val="FAFAFA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3526061" y="3838946"/>
            <a:ext cx="854337" cy="702769"/>
          </a:xfrm>
          <a:prstGeom prst="can">
            <a:avLst>
              <a:gd fmla="val 25000" name="adj"/>
            </a:avLst>
          </a:prstGeom>
          <a:solidFill>
            <a:srgbClr val="EEECE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4751190" y="3838946"/>
            <a:ext cx="854337" cy="702769"/>
          </a:xfrm>
          <a:prstGeom prst="ca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5976319" y="3838946"/>
            <a:ext cx="854337" cy="702769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2937130" y="4541715"/>
            <a:ext cx="20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4162258" y="4541715"/>
            <a:ext cx="20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5387387" y="4541715"/>
            <a:ext cx="20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Payments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4162258" y="3030019"/>
            <a:ext cx="20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Warehouses</a:t>
            </a:r>
            <a:endParaRPr b="1"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32"/>
          <p:cNvCxnSpPr>
            <a:stCxn id="250" idx="4"/>
            <a:endCxn id="255" idx="2"/>
          </p:cNvCxnSpPr>
          <p:nvPr/>
        </p:nvCxnSpPr>
        <p:spPr>
          <a:xfrm flipH="1" rot="10800000">
            <a:off x="1553879" y="3977788"/>
            <a:ext cx="1501800" cy="180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2"/>
          <p:cNvCxnSpPr>
            <a:stCxn id="248" idx="4"/>
            <a:endCxn id="255" idx="2"/>
          </p:cNvCxnSpPr>
          <p:nvPr/>
        </p:nvCxnSpPr>
        <p:spPr>
          <a:xfrm>
            <a:off x="1553879" y="2954773"/>
            <a:ext cx="1501800" cy="10230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2"/>
          <p:cNvCxnSpPr>
            <a:stCxn id="252" idx="4"/>
            <a:endCxn id="255" idx="2"/>
          </p:cNvCxnSpPr>
          <p:nvPr/>
        </p:nvCxnSpPr>
        <p:spPr>
          <a:xfrm flipH="1" rot="10800000">
            <a:off x="1553879" y="3977802"/>
            <a:ext cx="1501800" cy="10590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2"/>
          <p:cNvCxnSpPr>
            <a:stCxn id="255" idx="4"/>
          </p:cNvCxnSpPr>
          <p:nvPr/>
        </p:nvCxnSpPr>
        <p:spPr>
          <a:xfrm flipH="1" rot="10800000">
            <a:off x="7300890" y="3964542"/>
            <a:ext cx="1214700" cy="13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750" y="3112198"/>
            <a:ext cx="2952350" cy="19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8741525" y="2862275"/>
            <a:ext cx="250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Analysis/Report/Visualization/Modelling</a:t>
            </a:r>
            <a:endParaRPr b="1"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Flow 1</a:t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546009" y="2311483"/>
            <a:ext cx="6873578" cy="3415235"/>
            <a:chOff x="2857500" y="3104238"/>
            <a:chExt cx="10147000" cy="6576613"/>
          </a:xfrm>
        </p:grpSpPr>
        <p:grpSp>
          <p:nvGrpSpPr>
            <p:cNvPr id="275" name="Google Shape;275;p33"/>
            <p:cNvGrpSpPr/>
            <p:nvPr/>
          </p:nvGrpSpPr>
          <p:grpSpPr>
            <a:xfrm>
              <a:off x="2857500" y="3104238"/>
              <a:ext cx="1714500" cy="6576613"/>
              <a:chOff x="3998650" y="2591838"/>
              <a:chExt cx="1714500" cy="6576613"/>
            </a:xfrm>
          </p:grpSpPr>
          <p:grpSp>
            <p:nvGrpSpPr>
              <p:cNvPr id="276" name="Google Shape;276;p33"/>
              <p:cNvGrpSpPr/>
              <p:nvPr/>
            </p:nvGrpSpPr>
            <p:grpSpPr>
              <a:xfrm>
                <a:off x="3998650" y="3153950"/>
                <a:ext cx="1714500" cy="6014500"/>
                <a:chOff x="1142075" y="3173675"/>
                <a:chExt cx="1714500" cy="6014500"/>
              </a:xfrm>
            </p:grpSpPr>
            <p:sp>
              <p:nvSpPr>
                <p:cNvPr id="277" name="Google Shape;277;p33"/>
                <p:cNvSpPr/>
                <p:nvPr/>
              </p:nvSpPr>
              <p:spPr>
                <a:xfrm>
                  <a:off x="1368725" y="3173675"/>
                  <a:ext cx="1261200" cy="1353300"/>
                </a:xfrm>
                <a:prstGeom prst="can">
                  <a:avLst>
                    <a:gd fmla="val 25000" name="adj"/>
                  </a:avLst>
                </a:prstGeom>
                <a:solidFill>
                  <a:srgbClr val="EEECE1"/>
                </a:solidFill>
                <a:ln cap="flat" cmpd="sng" w="9525">
                  <a:solidFill>
                    <a:srgbClr val="9999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33"/>
                <p:cNvSpPr txBox="1"/>
                <p:nvPr/>
              </p:nvSpPr>
              <p:spPr>
                <a:xfrm>
                  <a:off x="1142075" y="4526975"/>
                  <a:ext cx="1714500" cy="6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latin typeface="Calibri"/>
                      <a:ea typeface="Calibri"/>
                      <a:cs typeface="Calibri"/>
                      <a:sym typeface="Calibri"/>
                    </a:rPr>
                    <a:t>Customers</a:t>
                  </a:r>
                  <a:endParaRPr sz="10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33"/>
                <p:cNvSpPr/>
                <p:nvPr/>
              </p:nvSpPr>
              <p:spPr>
                <a:xfrm>
                  <a:off x="1368725" y="5178325"/>
                  <a:ext cx="1261200" cy="1353300"/>
                </a:xfrm>
                <a:prstGeom prst="can">
                  <a:avLst>
                    <a:gd fmla="val 25000" name="adj"/>
                  </a:avLst>
                </a:prstGeom>
                <a:solidFill>
                  <a:srgbClr val="B6D7A8"/>
                </a:solidFill>
                <a:ln cap="flat" cmpd="sng" w="9525">
                  <a:solidFill>
                    <a:srgbClr val="9999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33"/>
                <p:cNvSpPr txBox="1"/>
                <p:nvPr/>
              </p:nvSpPr>
              <p:spPr>
                <a:xfrm>
                  <a:off x="1142075" y="6531625"/>
                  <a:ext cx="1714500" cy="6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latin typeface="Calibri"/>
                      <a:ea typeface="Calibri"/>
                      <a:cs typeface="Calibri"/>
                      <a:sym typeface="Calibri"/>
                    </a:rPr>
                    <a:t>Orders</a:t>
                  </a:r>
                  <a:endParaRPr sz="10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33"/>
                <p:cNvSpPr/>
                <p:nvPr/>
              </p:nvSpPr>
              <p:spPr>
                <a:xfrm>
                  <a:off x="1368725" y="7182975"/>
                  <a:ext cx="1261200" cy="1353300"/>
                </a:xfrm>
                <a:prstGeom prst="can">
                  <a:avLst>
                    <a:gd fmla="val 25000" name="adj"/>
                  </a:avLst>
                </a:prstGeom>
                <a:solidFill>
                  <a:srgbClr val="D0E0E3"/>
                </a:solidFill>
                <a:ln cap="flat" cmpd="sng" w="9525">
                  <a:solidFill>
                    <a:srgbClr val="99999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33"/>
                <p:cNvSpPr txBox="1"/>
                <p:nvPr/>
              </p:nvSpPr>
              <p:spPr>
                <a:xfrm>
                  <a:off x="1142075" y="8536275"/>
                  <a:ext cx="1714500" cy="6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latin typeface="Calibri"/>
                      <a:ea typeface="Calibri"/>
                      <a:cs typeface="Calibri"/>
                      <a:sym typeface="Calibri"/>
                    </a:rPr>
                    <a:t>Payments</a:t>
                  </a:r>
                  <a:endParaRPr sz="10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" name="Google Shape;283;p33"/>
              <p:cNvSpPr txBox="1"/>
              <p:nvPr/>
            </p:nvSpPr>
            <p:spPr>
              <a:xfrm>
                <a:off x="3998650" y="2591838"/>
                <a:ext cx="1714500" cy="6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latin typeface="Calibri"/>
                    <a:ea typeface="Calibri"/>
                    <a:cs typeface="Calibri"/>
                    <a:sym typeface="Calibri"/>
                  </a:rPr>
                  <a:t>Data Sources</a:t>
                </a:r>
                <a:endParaRPr b="1" sz="1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" name="Google Shape;284;p33"/>
            <p:cNvSpPr/>
            <p:nvPr/>
          </p:nvSpPr>
          <p:spPr>
            <a:xfrm>
              <a:off x="6562575" y="4164900"/>
              <a:ext cx="6266700" cy="4296000"/>
            </a:xfrm>
            <a:prstGeom prst="can">
              <a:avLst>
                <a:gd fmla="val 25000" name="adj"/>
              </a:avLst>
            </a:prstGeom>
            <a:solidFill>
              <a:srgbClr val="FAFAFA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256750" y="6045625"/>
              <a:ext cx="1261200" cy="1353300"/>
            </a:xfrm>
            <a:prstGeom prst="can">
              <a:avLst>
                <a:gd fmla="val 25000" name="adj"/>
              </a:avLst>
            </a:prstGeom>
            <a:solidFill>
              <a:srgbClr val="EEECE1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9065325" y="6045625"/>
              <a:ext cx="1261200" cy="1353300"/>
            </a:xfrm>
            <a:prstGeom prst="can">
              <a:avLst>
                <a:gd fmla="val 25000" name="adj"/>
              </a:avLst>
            </a:prstGeom>
            <a:solidFill>
              <a:srgbClr val="B6D7A8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10873900" y="6045625"/>
              <a:ext cx="1261200" cy="1353300"/>
            </a:xfrm>
            <a:prstGeom prst="can">
              <a:avLst>
                <a:gd fmla="val 25000" name="adj"/>
              </a:avLst>
            </a:prstGeom>
            <a:solidFill>
              <a:srgbClr val="D0E0E3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3"/>
            <p:cNvSpPr txBox="1"/>
            <p:nvPr/>
          </p:nvSpPr>
          <p:spPr>
            <a:xfrm>
              <a:off x="6387350" y="7398925"/>
              <a:ext cx="30000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Customers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3"/>
            <p:cNvSpPr txBox="1"/>
            <p:nvPr/>
          </p:nvSpPr>
          <p:spPr>
            <a:xfrm>
              <a:off x="8195925" y="7398925"/>
              <a:ext cx="30000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Orders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3"/>
            <p:cNvSpPr txBox="1"/>
            <p:nvPr/>
          </p:nvSpPr>
          <p:spPr>
            <a:xfrm>
              <a:off x="10004500" y="7398925"/>
              <a:ext cx="30000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Payments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3"/>
            <p:cNvSpPr txBox="1"/>
            <p:nvPr/>
          </p:nvSpPr>
          <p:spPr>
            <a:xfrm>
              <a:off x="8195925" y="4487900"/>
              <a:ext cx="30000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Warehouses</a:t>
              </a:r>
              <a:endParaRPr b="1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2" name="Google Shape;292;p33"/>
            <p:cNvCxnSpPr>
              <a:stCxn id="279" idx="4"/>
              <a:endCxn id="284" idx="2"/>
            </p:cNvCxnSpPr>
            <p:nvPr/>
          </p:nvCxnSpPr>
          <p:spPr>
            <a:xfrm flipH="1" rot="10800000">
              <a:off x="4345350" y="6312850"/>
              <a:ext cx="2217300" cy="348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3" name="Google Shape;293;p33"/>
            <p:cNvCxnSpPr>
              <a:stCxn id="277" idx="4"/>
              <a:endCxn id="284" idx="2"/>
            </p:cNvCxnSpPr>
            <p:nvPr/>
          </p:nvCxnSpPr>
          <p:spPr>
            <a:xfrm>
              <a:off x="4345350" y="4343000"/>
              <a:ext cx="2217300" cy="19698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4" name="Google Shape;294;p33"/>
            <p:cNvCxnSpPr>
              <a:stCxn id="281" idx="4"/>
              <a:endCxn id="284" idx="2"/>
            </p:cNvCxnSpPr>
            <p:nvPr/>
          </p:nvCxnSpPr>
          <p:spPr>
            <a:xfrm flipH="1" rot="10800000">
              <a:off x="4345350" y="6312900"/>
              <a:ext cx="2217300" cy="20394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5" name="Google Shape;295;p33"/>
          <p:cNvSpPr/>
          <p:nvPr/>
        </p:nvSpPr>
        <p:spPr>
          <a:xfrm>
            <a:off x="424000" y="2077975"/>
            <a:ext cx="7107000" cy="385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b="0" l="436" r="436" t="0"/>
          <a:stretch/>
        </p:blipFill>
        <p:spPr>
          <a:xfrm>
            <a:off x="8349850" y="2367400"/>
            <a:ext cx="864000" cy="871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33"/>
          <p:cNvPicPr preferRelativeResize="0"/>
          <p:nvPr/>
        </p:nvPicPr>
        <p:blipFill rotWithShape="1">
          <a:blip r:embed="rId4">
            <a:alphaModFix/>
          </a:blip>
          <a:srcRect b="0" l="436" r="436" t="0"/>
          <a:stretch/>
        </p:blipFill>
        <p:spPr>
          <a:xfrm>
            <a:off x="10144125" y="2367400"/>
            <a:ext cx="864000" cy="871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8" name="Google Shape;298;p33"/>
          <p:cNvPicPr preferRelativeResize="0"/>
          <p:nvPr/>
        </p:nvPicPr>
        <p:blipFill rotWithShape="1">
          <a:blip r:embed="rId5">
            <a:alphaModFix/>
          </a:blip>
          <a:srcRect b="0" l="436" r="436" t="0"/>
          <a:stretch/>
        </p:blipFill>
        <p:spPr>
          <a:xfrm>
            <a:off x="8388050" y="4183349"/>
            <a:ext cx="864000" cy="871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9" name="Google Shape;299;p33"/>
          <p:cNvPicPr preferRelativeResize="0"/>
          <p:nvPr/>
        </p:nvPicPr>
        <p:blipFill rotWithShape="1">
          <a:blip r:embed="rId6">
            <a:alphaModFix/>
          </a:blip>
          <a:srcRect b="0" l="436" r="436" t="0"/>
          <a:stretch/>
        </p:blipFill>
        <p:spPr>
          <a:xfrm>
            <a:off x="10220524" y="4227200"/>
            <a:ext cx="864000" cy="871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0" name="Google Shape;300;p33"/>
          <p:cNvSpPr txBox="1"/>
          <p:nvPr/>
        </p:nvSpPr>
        <p:spPr>
          <a:xfrm>
            <a:off x="7727300" y="3323725"/>
            <a:ext cx="21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Warehouse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9483375" y="3323725"/>
            <a:ext cx="21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7727300" y="5215975"/>
            <a:ext cx="21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Business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Intelligence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9559775" y="5215975"/>
            <a:ext cx="21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Governance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Flow 2</a:t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132225" y="2053975"/>
            <a:ext cx="7964400" cy="385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 b="0" l="436" r="436" t="0"/>
          <a:stretch/>
        </p:blipFill>
        <p:spPr>
          <a:xfrm>
            <a:off x="8711850" y="2354700"/>
            <a:ext cx="864000" cy="871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4">
            <a:alphaModFix/>
          </a:blip>
          <a:srcRect b="0" l="436" r="436" t="0"/>
          <a:stretch/>
        </p:blipFill>
        <p:spPr>
          <a:xfrm>
            <a:off x="10506125" y="2354700"/>
            <a:ext cx="864000" cy="871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5">
            <a:alphaModFix/>
          </a:blip>
          <a:srcRect b="0" l="436" r="436" t="0"/>
          <a:stretch/>
        </p:blipFill>
        <p:spPr>
          <a:xfrm>
            <a:off x="8750050" y="4170649"/>
            <a:ext cx="864000" cy="8718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6">
            <a:alphaModFix/>
          </a:blip>
          <a:srcRect b="0" l="436" r="436" t="0"/>
          <a:stretch/>
        </p:blipFill>
        <p:spPr>
          <a:xfrm>
            <a:off x="10582524" y="4214500"/>
            <a:ext cx="864000" cy="871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4" name="Google Shape;314;p34"/>
          <p:cNvSpPr txBox="1"/>
          <p:nvPr/>
        </p:nvSpPr>
        <p:spPr>
          <a:xfrm>
            <a:off x="8089300" y="3311025"/>
            <a:ext cx="21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Business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Analyst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9845375" y="3311025"/>
            <a:ext cx="21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Analyst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8089300" y="5203275"/>
            <a:ext cx="21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Business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Intelligence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9921775" y="5203275"/>
            <a:ext cx="21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Data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Scientist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338027" y="2865023"/>
            <a:ext cx="4245000" cy="2230800"/>
          </a:xfrm>
          <a:prstGeom prst="can">
            <a:avLst>
              <a:gd fmla="val 25000" name="adj"/>
            </a:avLst>
          </a:prstGeom>
          <a:solidFill>
            <a:srgbClr val="FAFAFA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808261" y="3841684"/>
            <a:ext cx="854400" cy="702900"/>
          </a:xfrm>
          <a:prstGeom prst="can">
            <a:avLst>
              <a:gd fmla="val 25000" name="adj"/>
            </a:avLst>
          </a:prstGeom>
          <a:solidFill>
            <a:srgbClr val="EEECE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2033390" y="3841684"/>
            <a:ext cx="854400" cy="702900"/>
          </a:xfrm>
          <a:prstGeom prst="can">
            <a:avLst>
              <a:gd fmla="val 25000" name="adj"/>
            </a:avLst>
          </a:prstGeom>
          <a:solidFill>
            <a:srgbClr val="B6D7A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3258519" y="3841684"/>
            <a:ext cx="854400" cy="702900"/>
          </a:xfrm>
          <a:prstGeom prst="can">
            <a:avLst>
              <a:gd fmla="val 25000" name="adj"/>
            </a:avLst>
          </a:prstGeom>
          <a:solidFill>
            <a:srgbClr val="D0E0E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4"/>
          <p:cNvSpPr txBox="1"/>
          <p:nvPr/>
        </p:nvSpPr>
        <p:spPr>
          <a:xfrm>
            <a:off x="219330" y="4544452"/>
            <a:ext cx="20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1444458" y="4544452"/>
            <a:ext cx="20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2669587" y="4544452"/>
            <a:ext cx="20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Payments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1444458" y="3032757"/>
            <a:ext cx="203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Warehouses</a:t>
            </a:r>
            <a:endParaRPr b="1"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p34"/>
          <p:cNvCxnSpPr>
            <a:stCxn id="318" idx="4"/>
          </p:cNvCxnSpPr>
          <p:nvPr/>
        </p:nvCxnSpPr>
        <p:spPr>
          <a:xfrm flipH="1" rot="10800000">
            <a:off x="4583027" y="3962423"/>
            <a:ext cx="585900" cy="180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7" name="Google Shape;32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4350" y="3181585"/>
            <a:ext cx="2952350" cy="19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5370125" y="2865025"/>
            <a:ext cx="250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Analysis/Report/Visualization/Modelling</a:t>
            </a:r>
            <a:endParaRPr b="1"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5"/>
          <p:cNvGrpSpPr/>
          <p:nvPr/>
        </p:nvGrpSpPr>
        <p:grpSpPr>
          <a:xfrm>
            <a:off x="234300" y="1453000"/>
            <a:ext cx="2185500" cy="1602825"/>
            <a:chOff x="374000" y="932300"/>
            <a:chExt cx="2185500" cy="1602825"/>
          </a:xfrm>
        </p:grpSpPr>
        <p:pic>
          <p:nvPicPr>
            <p:cNvPr id="334" name="Google Shape;334;p35"/>
            <p:cNvPicPr preferRelativeResize="0"/>
            <p:nvPr/>
          </p:nvPicPr>
          <p:blipFill rotWithShape="1">
            <a:blip r:embed="rId3">
              <a:alphaModFix/>
            </a:blip>
            <a:srcRect b="0" l="436" r="436" t="0"/>
            <a:stretch/>
          </p:blipFill>
          <p:spPr>
            <a:xfrm>
              <a:off x="996550" y="932300"/>
              <a:ext cx="864000" cy="8715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35" name="Google Shape;335;p35"/>
            <p:cNvSpPr txBox="1"/>
            <p:nvPr/>
          </p:nvSpPr>
          <p:spPr>
            <a:xfrm>
              <a:off x="374000" y="188862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Warehouse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35"/>
          <p:cNvGrpSpPr/>
          <p:nvPr/>
        </p:nvGrpSpPr>
        <p:grpSpPr>
          <a:xfrm>
            <a:off x="1812575" y="955075"/>
            <a:ext cx="2185500" cy="1602825"/>
            <a:chOff x="2130075" y="932300"/>
            <a:chExt cx="2185500" cy="1602825"/>
          </a:xfrm>
        </p:grpSpPr>
        <p:pic>
          <p:nvPicPr>
            <p:cNvPr id="337" name="Google Shape;337;p35"/>
            <p:cNvPicPr preferRelativeResize="0"/>
            <p:nvPr/>
          </p:nvPicPr>
          <p:blipFill rotWithShape="1">
            <a:blip r:embed="rId4">
              <a:alphaModFix/>
            </a:blip>
            <a:srcRect b="0" l="436" r="436" t="0"/>
            <a:stretch/>
          </p:blipFill>
          <p:spPr>
            <a:xfrm>
              <a:off x="2790825" y="932300"/>
              <a:ext cx="864000" cy="8715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38" name="Google Shape;338;p35"/>
            <p:cNvSpPr txBox="1"/>
            <p:nvPr/>
          </p:nvSpPr>
          <p:spPr>
            <a:xfrm>
              <a:off x="2130075" y="188862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Engineer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35"/>
          <p:cNvGrpSpPr/>
          <p:nvPr/>
        </p:nvGrpSpPr>
        <p:grpSpPr>
          <a:xfrm>
            <a:off x="1034400" y="3205449"/>
            <a:ext cx="2185500" cy="1679126"/>
            <a:chOff x="374000" y="2748249"/>
            <a:chExt cx="2185500" cy="1679126"/>
          </a:xfrm>
        </p:grpSpPr>
        <p:pic>
          <p:nvPicPr>
            <p:cNvPr id="340" name="Google Shape;340;p35"/>
            <p:cNvPicPr preferRelativeResize="0"/>
            <p:nvPr/>
          </p:nvPicPr>
          <p:blipFill rotWithShape="1">
            <a:blip r:embed="rId5">
              <a:alphaModFix/>
            </a:blip>
            <a:srcRect b="0" l="436" r="436" t="0"/>
            <a:stretch/>
          </p:blipFill>
          <p:spPr>
            <a:xfrm>
              <a:off x="1034750" y="2748249"/>
              <a:ext cx="864000" cy="8718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41" name="Google Shape;341;p35"/>
            <p:cNvSpPr txBox="1"/>
            <p:nvPr/>
          </p:nvSpPr>
          <p:spPr>
            <a:xfrm>
              <a:off x="374000" y="378087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Business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Intelligence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35"/>
          <p:cNvGrpSpPr/>
          <p:nvPr/>
        </p:nvGrpSpPr>
        <p:grpSpPr>
          <a:xfrm>
            <a:off x="2501300" y="2794287"/>
            <a:ext cx="2185500" cy="1635275"/>
            <a:chOff x="2206475" y="2792100"/>
            <a:chExt cx="2185500" cy="1635275"/>
          </a:xfrm>
        </p:grpSpPr>
        <p:pic>
          <p:nvPicPr>
            <p:cNvPr id="343" name="Google Shape;343;p35"/>
            <p:cNvPicPr preferRelativeResize="0"/>
            <p:nvPr/>
          </p:nvPicPr>
          <p:blipFill rotWithShape="1">
            <a:blip r:embed="rId6">
              <a:alphaModFix/>
            </a:blip>
            <a:srcRect b="0" l="436" r="436" t="0"/>
            <a:stretch/>
          </p:blipFill>
          <p:spPr>
            <a:xfrm>
              <a:off x="2867224" y="2792100"/>
              <a:ext cx="864000" cy="8715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44" name="Google Shape;344;p35"/>
            <p:cNvSpPr txBox="1"/>
            <p:nvPr/>
          </p:nvSpPr>
          <p:spPr>
            <a:xfrm>
              <a:off x="2206475" y="378087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Governance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35"/>
          <p:cNvGrpSpPr/>
          <p:nvPr/>
        </p:nvGrpSpPr>
        <p:grpSpPr>
          <a:xfrm>
            <a:off x="88300" y="4884575"/>
            <a:ext cx="2185500" cy="1602825"/>
            <a:chOff x="4558700" y="2888100"/>
            <a:chExt cx="2185500" cy="1602825"/>
          </a:xfrm>
        </p:grpSpPr>
        <p:pic>
          <p:nvPicPr>
            <p:cNvPr id="346" name="Google Shape;346;p35"/>
            <p:cNvPicPr preferRelativeResize="0"/>
            <p:nvPr/>
          </p:nvPicPr>
          <p:blipFill rotWithShape="1">
            <a:blip r:embed="rId3">
              <a:alphaModFix/>
            </a:blip>
            <a:srcRect b="0" l="436" r="436" t="0"/>
            <a:stretch/>
          </p:blipFill>
          <p:spPr>
            <a:xfrm>
              <a:off x="5181250" y="2888100"/>
              <a:ext cx="864000" cy="8715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47" name="Google Shape;347;p35"/>
            <p:cNvSpPr txBox="1"/>
            <p:nvPr/>
          </p:nvSpPr>
          <p:spPr>
            <a:xfrm>
              <a:off x="4558700" y="384442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Business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Analyst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35"/>
          <p:cNvGrpSpPr/>
          <p:nvPr/>
        </p:nvGrpSpPr>
        <p:grpSpPr>
          <a:xfrm>
            <a:off x="3584275" y="1033900"/>
            <a:ext cx="2185500" cy="1602825"/>
            <a:chOff x="6314775" y="2888100"/>
            <a:chExt cx="2185500" cy="1602825"/>
          </a:xfrm>
        </p:grpSpPr>
        <p:pic>
          <p:nvPicPr>
            <p:cNvPr id="349" name="Google Shape;349;p35"/>
            <p:cNvPicPr preferRelativeResize="0"/>
            <p:nvPr/>
          </p:nvPicPr>
          <p:blipFill rotWithShape="1">
            <a:blip r:embed="rId4">
              <a:alphaModFix/>
            </a:blip>
            <a:srcRect b="0" l="436" r="436" t="0"/>
            <a:stretch/>
          </p:blipFill>
          <p:spPr>
            <a:xfrm>
              <a:off x="6975525" y="2888100"/>
              <a:ext cx="864000" cy="8715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50" name="Google Shape;350;p35"/>
            <p:cNvSpPr txBox="1"/>
            <p:nvPr/>
          </p:nvSpPr>
          <p:spPr>
            <a:xfrm>
              <a:off x="6314775" y="384442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Analyst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35"/>
          <p:cNvGrpSpPr/>
          <p:nvPr/>
        </p:nvGrpSpPr>
        <p:grpSpPr>
          <a:xfrm>
            <a:off x="2501300" y="4665949"/>
            <a:ext cx="2185500" cy="1679126"/>
            <a:chOff x="4558700" y="4704049"/>
            <a:chExt cx="2185500" cy="1679126"/>
          </a:xfrm>
        </p:grpSpPr>
        <p:pic>
          <p:nvPicPr>
            <p:cNvPr id="352" name="Google Shape;352;p35"/>
            <p:cNvPicPr preferRelativeResize="0"/>
            <p:nvPr/>
          </p:nvPicPr>
          <p:blipFill rotWithShape="1">
            <a:blip r:embed="rId5">
              <a:alphaModFix/>
            </a:blip>
            <a:srcRect b="0" l="436" r="436" t="0"/>
            <a:stretch/>
          </p:blipFill>
          <p:spPr>
            <a:xfrm>
              <a:off x="5219450" y="4704049"/>
              <a:ext cx="864000" cy="8718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53" name="Google Shape;353;p35"/>
            <p:cNvSpPr txBox="1"/>
            <p:nvPr/>
          </p:nvSpPr>
          <p:spPr>
            <a:xfrm>
              <a:off x="4558700" y="573667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Business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Intelligence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35"/>
          <p:cNvGrpSpPr/>
          <p:nvPr/>
        </p:nvGrpSpPr>
        <p:grpSpPr>
          <a:xfrm>
            <a:off x="4125075" y="3227375"/>
            <a:ext cx="2185500" cy="1635275"/>
            <a:chOff x="6391175" y="4747900"/>
            <a:chExt cx="2185500" cy="1635275"/>
          </a:xfrm>
        </p:grpSpPr>
        <p:pic>
          <p:nvPicPr>
            <p:cNvPr id="355" name="Google Shape;355;p35"/>
            <p:cNvPicPr preferRelativeResize="0"/>
            <p:nvPr/>
          </p:nvPicPr>
          <p:blipFill rotWithShape="1">
            <a:blip r:embed="rId6">
              <a:alphaModFix/>
            </a:blip>
            <a:srcRect b="0" l="436" r="436" t="0"/>
            <a:stretch/>
          </p:blipFill>
          <p:spPr>
            <a:xfrm>
              <a:off x="7051924" y="4747900"/>
              <a:ext cx="864000" cy="8715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56" name="Google Shape;356;p35"/>
            <p:cNvSpPr txBox="1"/>
            <p:nvPr/>
          </p:nvSpPr>
          <p:spPr>
            <a:xfrm>
              <a:off x="6391175" y="573667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Scientist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7114150" y="2760675"/>
            <a:ext cx="4305000" cy="17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Bagaimana caranya </a:t>
            </a:r>
            <a:r>
              <a:rPr i="1" lang="en-US"/>
              <a:t>data workers</a:t>
            </a:r>
            <a:r>
              <a:rPr lang="en-US"/>
              <a:t> di samping dapat mengakses data yang tersedia?</a:t>
            </a:r>
            <a:endParaRPr/>
          </a:p>
        </p:txBody>
      </p:sp>
      <p:pic>
        <p:nvPicPr>
          <p:cNvPr id="358" name="Google Shape;358;p35"/>
          <p:cNvPicPr preferRelativeResize="0"/>
          <p:nvPr/>
        </p:nvPicPr>
        <p:blipFill rotWithShape="1">
          <a:blip r:embed="rId7">
            <a:alphaModFix/>
          </a:blip>
          <a:srcRect b="24738" l="0" r="0" t="15406"/>
          <a:stretch/>
        </p:blipFill>
        <p:spPr>
          <a:xfrm>
            <a:off x="8195088" y="4203700"/>
            <a:ext cx="2143125" cy="12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1" lang="en-US"/>
              <a:t>SQL’s Fact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SQL adalah bahasa </a:t>
            </a:r>
            <a:r>
              <a:rPr i="1" lang="en-US" sz="3000"/>
              <a:t>database</a:t>
            </a:r>
            <a:r>
              <a:rPr lang="en-US" sz="3000"/>
              <a:t> yang paling banyak digunakan di dunia.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Belajar SQL tidak terlalu sulit. Karena ini bukan bahasa pemrograman, siapa pun yang bisa membaca dan menulis bahasa Inggris dasar dapat menulis query SQL.</a:t>
            </a:r>
            <a:endParaRPr sz="3000"/>
          </a:p>
        </p:txBody>
      </p:sp>
      <p:sp>
        <p:nvSpPr>
          <p:cNvPr id="369" name="Google Shape;369;p37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Mengapa kita perlu belajar SQL?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Profil </a:t>
            </a:r>
            <a:r>
              <a:rPr lang="en-US"/>
              <a:t>Pemateri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7786" r="11853" t="18943"/>
          <a:stretch/>
        </p:blipFill>
        <p:spPr>
          <a:xfrm>
            <a:off x="1041336" y="1984434"/>
            <a:ext cx="2957453" cy="3041161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97" y="5701438"/>
            <a:ext cx="205225" cy="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1041336" y="5210489"/>
            <a:ext cx="3454307" cy="808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32" name="Google Shape;132;p20"/>
          <p:cNvGraphicFramePr/>
          <p:nvPr/>
        </p:nvGraphicFramePr>
        <p:xfrm>
          <a:off x="1163950" y="518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{F40B6626-2A19-4022-AA31-843321A4AFD4}</a:tableStyleId>
              </a:tblPr>
              <a:tblGrid>
                <a:gridCol w="333170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https://www.linkedin.com/in/maharanyf/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maharanyf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Lato"/>
                          <a:ea typeface="Lato"/>
                          <a:cs typeface="Lato"/>
                          <a:sym typeface="Lato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maharany.firdhausya@gojek.com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maharanyf@gmail.com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3" name="Google Shape;13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195" y="5252474"/>
            <a:ext cx="205229" cy="209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198" y="6150347"/>
            <a:ext cx="205229" cy="209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5544125" y="3238334"/>
            <a:ext cx="349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rPr>
              <a:t>Work Experience</a:t>
            </a:r>
            <a:endParaRPr sz="2400">
              <a:solidFill>
                <a:srgbClr val="2F2F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5720697" y="3573461"/>
            <a:ext cx="60396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Calibri"/>
              <a:buChar char="●"/>
            </a:pPr>
            <a:r>
              <a:rPr i="1" lang="en-US"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rPr>
              <a:t>Senior Analyst FP&amp;A</a:t>
            </a:r>
            <a:endParaRPr i="1" sz="2000">
              <a:solidFill>
                <a:srgbClr val="2F2F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rPr>
              <a:t>Gojek Indonesia</a:t>
            </a:r>
            <a:endParaRPr sz="2000">
              <a:solidFill>
                <a:srgbClr val="2F2F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rPr>
              <a:t>Business Intelligence Data Warehouse Developer</a:t>
            </a:r>
            <a:endParaRPr sz="2000">
              <a:solidFill>
                <a:srgbClr val="2F2F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rPr>
              <a:t>Gojek Indonesia</a:t>
            </a:r>
            <a:endParaRPr i="1" sz="2000">
              <a:solidFill>
                <a:srgbClr val="2F2F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Calibri"/>
              <a:buChar char="●"/>
            </a:pPr>
            <a:r>
              <a:rPr i="1" lang="en-US"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rPr>
              <a:t>Business Intelligence Associate</a:t>
            </a:r>
            <a:endParaRPr i="1" sz="2000">
              <a:solidFill>
                <a:srgbClr val="2F2F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rPr>
              <a:t>Multipolar Technology Lippo Group</a:t>
            </a:r>
            <a:endParaRPr sz="2000">
              <a:solidFill>
                <a:srgbClr val="2F2F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000"/>
              <a:buFont typeface="Calibri"/>
              <a:buChar char="●"/>
            </a:pPr>
            <a:r>
              <a:rPr i="1" lang="en-US"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rPr>
              <a:t>Operation and Fraud Analyst</a:t>
            </a:r>
            <a:endParaRPr sz="2000">
              <a:solidFill>
                <a:srgbClr val="2F2F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rPr>
              <a:t>Shopee Indonesia</a:t>
            </a:r>
            <a:endParaRPr sz="2000">
              <a:solidFill>
                <a:srgbClr val="2F2F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20"/>
          <p:cNvGrpSpPr/>
          <p:nvPr/>
        </p:nvGrpSpPr>
        <p:grpSpPr>
          <a:xfrm>
            <a:off x="5544133" y="1984425"/>
            <a:ext cx="5960972" cy="975703"/>
            <a:chOff x="0" y="-57150"/>
            <a:chExt cx="9988224" cy="954700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316824" y="249850"/>
              <a:ext cx="96714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2F2F2F"/>
                  </a:solidFill>
                  <a:latin typeface="Calibri"/>
                  <a:ea typeface="Calibri"/>
                  <a:cs typeface="Calibri"/>
                  <a:sym typeface="Calibri"/>
                </a:rPr>
                <a:t>Bachelor of Engineering in Information Technology</a:t>
              </a:r>
              <a:endParaRPr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2F2F2F"/>
                  </a:solidFill>
                  <a:latin typeface="Calibri"/>
                  <a:ea typeface="Calibri"/>
                  <a:cs typeface="Calibri"/>
                  <a:sym typeface="Calibri"/>
                </a:rPr>
                <a:t>Faculty Engineering, Gadjah Mada University</a:t>
              </a:r>
              <a:endParaRPr sz="20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0" y="-57150"/>
              <a:ext cx="80328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00" u="none" cap="none" strike="noStrike">
                  <a:solidFill>
                    <a:srgbClr val="2F2F2F"/>
                  </a:solidFill>
                  <a:latin typeface="Calibri"/>
                  <a:ea typeface="Calibri"/>
                  <a:cs typeface="Calibri"/>
                  <a:sym typeface="Calibri"/>
                </a:rPr>
                <a:t>Education</a:t>
              </a:r>
              <a:endParaRPr sz="2400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idx="1" type="body"/>
          </p:nvPr>
        </p:nvSpPr>
        <p:spPr>
          <a:xfrm>
            <a:off x="838200" y="2257350"/>
            <a:ext cx="78993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SQL sebagai </a:t>
            </a:r>
            <a:r>
              <a:rPr b="1" lang="en-US" sz="3000"/>
              <a:t>basic skill</a:t>
            </a:r>
            <a:r>
              <a:rPr i="1" lang="en-US" sz="3000"/>
              <a:t> </a:t>
            </a:r>
            <a:r>
              <a:rPr lang="en-US" sz="3000"/>
              <a:t>yang wajib dimiliki oleh praktisi data dan selalu menjadi </a:t>
            </a:r>
            <a:r>
              <a:rPr b="1" lang="en-US" sz="3000"/>
              <a:t>qualification</a:t>
            </a:r>
            <a:r>
              <a:rPr i="1" lang="en-US" sz="3000"/>
              <a:t> </a:t>
            </a:r>
            <a:r>
              <a:rPr lang="en-US" sz="3000"/>
              <a:t>yang tertera pada lowongan pekerjaan.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75" name="Google Shape;375;p38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Mengapa kita perlu belajar SQL?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787400"/>
            <a:ext cx="4152900" cy="29076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300" y="787400"/>
            <a:ext cx="4152900" cy="3250704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00" y="3819451"/>
            <a:ext cx="4152901" cy="296234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299" y="4143391"/>
            <a:ext cx="4152900" cy="2021084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4" name="Google Shape;384;p39"/>
          <p:cNvGrpSpPr/>
          <p:nvPr/>
        </p:nvGrpSpPr>
        <p:grpSpPr>
          <a:xfrm>
            <a:off x="3945625" y="787388"/>
            <a:ext cx="2185500" cy="1602825"/>
            <a:chOff x="6314775" y="2888100"/>
            <a:chExt cx="2185500" cy="1602825"/>
          </a:xfrm>
        </p:grpSpPr>
        <p:pic>
          <p:nvPicPr>
            <p:cNvPr id="385" name="Google Shape;385;p39"/>
            <p:cNvPicPr preferRelativeResize="0"/>
            <p:nvPr/>
          </p:nvPicPr>
          <p:blipFill rotWithShape="1">
            <a:blip r:embed="rId7">
              <a:alphaModFix/>
            </a:blip>
            <a:srcRect b="0" l="436" r="436" t="0"/>
            <a:stretch/>
          </p:blipFill>
          <p:spPr>
            <a:xfrm>
              <a:off x="6975525" y="2888100"/>
              <a:ext cx="864000" cy="8715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86" name="Google Shape;386;p39"/>
            <p:cNvSpPr txBox="1"/>
            <p:nvPr/>
          </p:nvSpPr>
          <p:spPr>
            <a:xfrm>
              <a:off x="6314775" y="384442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Analyst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39"/>
          <p:cNvGrpSpPr/>
          <p:nvPr/>
        </p:nvGrpSpPr>
        <p:grpSpPr>
          <a:xfrm>
            <a:off x="10006500" y="787400"/>
            <a:ext cx="2185500" cy="1602825"/>
            <a:chOff x="4558700" y="2888100"/>
            <a:chExt cx="2185500" cy="1602825"/>
          </a:xfrm>
        </p:grpSpPr>
        <p:pic>
          <p:nvPicPr>
            <p:cNvPr id="388" name="Google Shape;388;p39"/>
            <p:cNvPicPr preferRelativeResize="0"/>
            <p:nvPr/>
          </p:nvPicPr>
          <p:blipFill rotWithShape="1">
            <a:blip r:embed="rId8">
              <a:alphaModFix/>
            </a:blip>
            <a:srcRect b="0" l="436" r="436" t="0"/>
            <a:stretch/>
          </p:blipFill>
          <p:spPr>
            <a:xfrm>
              <a:off x="5181250" y="2888100"/>
              <a:ext cx="864000" cy="8715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89" name="Google Shape;389;p39"/>
            <p:cNvSpPr txBox="1"/>
            <p:nvPr/>
          </p:nvSpPr>
          <p:spPr>
            <a:xfrm>
              <a:off x="4558700" y="384442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Business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Analyst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39"/>
          <p:cNvGrpSpPr/>
          <p:nvPr/>
        </p:nvGrpSpPr>
        <p:grpSpPr>
          <a:xfrm>
            <a:off x="4024800" y="3819450"/>
            <a:ext cx="2185500" cy="1602825"/>
            <a:chOff x="2130075" y="932300"/>
            <a:chExt cx="2185500" cy="1602825"/>
          </a:xfrm>
        </p:grpSpPr>
        <p:pic>
          <p:nvPicPr>
            <p:cNvPr id="391" name="Google Shape;391;p39"/>
            <p:cNvPicPr preferRelativeResize="0"/>
            <p:nvPr/>
          </p:nvPicPr>
          <p:blipFill rotWithShape="1">
            <a:blip r:embed="rId7">
              <a:alphaModFix/>
            </a:blip>
            <a:srcRect b="0" l="436" r="436" t="0"/>
            <a:stretch/>
          </p:blipFill>
          <p:spPr>
            <a:xfrm>
              <a:off x="2790825" y="932300"/>
              <a:ext cx="864000" cy="8715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92" name="Google Shape;392;p39"/>
            <p:cNvSpPr txBox="1"/>
            <p:nvPr/>
          </p:nvSpPr>
          <p:spPr>
            <a:xfrm>
              <a:off x="2130075" y="188862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Engineer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39"/>
          <p:cNvGrpSpPr/>
          <p:nvPr/>
        </p:nvGrpSpPr>
        <p:grpSpPr>
          <a:xfrm>
            <a:off x="10006500" y="4143399"/>
            <a:ext cx="2185500" cy="1679126"/>
            <a:chOff x="374000" y="2748249"/>
            <a:chExt cx="2185500" cy="1679126"/>
          </a:xfrm>
        </p:grpSpPr>
        <p:pic>
          <p:nvPicPr>
            <p:cNvPr id="394" name="Google Shape;394;p39"/>
            <p:cNvPicPr preferRelativeResize="0"/>
            <p:nvPr/>
          </p:nvPicPr>
          <p:blipFill rotWithShape="1">
            <a:blip r:embed="rId9">
              <a:alphaModFix/>
            </a:blip>
            <a:srcRect b="0" l="436" r="436" t="0"/>
            <a:stretch/>
          </p:blipFill>
          <p:spPr>
            <a:xfrm>
              <a:off x="1034750" y="2748249"/>
              <a:ext cx="864000" cy="871800"/>
            </a:xfrm>
            <a:prstGeom prst="ellipse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95" name="Google Shape;395;p39"/>
            <p:cNvSpPr txBox="1"/>
            <p:nvPr/>
          </p:nvSpPr>
          <p:spPr>
            <a:xfrm>
              <a:off x="374000" y="3780875"/>
              <a:ext cx="2185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Business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Calibri"/>
                  <a:ea typeface="Calibri"/>
                  <a:cs typeface="Calibri"/>
                  <a:sym typeface="Calibri"/>
                </a:rPr>
                <a:t>Intelligence</a:t>
              </a:r>
              <a:endPara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39"/>
          <p:cNvSpPr/>
          <p:nvPr/>
        </p:nvSpPr>
        <p:spPr>
          <a:xfrm>
            <a:off x="647700" y="2159000"/>
            <a:ext cx="546000" cy="36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/>
          <p:cNvSpPr/>
          <p:nvPr/>
        </p:nvSpPr>
        <p:spPr>
          <a:xfrm>
            <a:off x="1193700" y="4648200"/>
            <a:ext cx="546000" cy="36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9"/>
          <p:cNvSpPr/>
          <p:nvPr/>
        </p:nvSpPr>
        <p:spPr>
          <a:xfrm>
            <a:off x="6477000" y="2451100"/>
            <a:ext cx="546000" cy="36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9"/>
          <p:cNvSpPr/>
          <p:nvPr/>
        </p:nvSpPr>
        <p:spPr>
          <a:xfrm>
            <a:off x="6350000" y="5283200"/>
            <a:ext cx="3936900" cy="48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Sebagai tes awal untuk menjadi praktisi data, biasanya tes untuk tim data terdiri dari : 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b="1" lang="en-US" sz="3000">
                <a:highlight>
                  <a:schemeClr val="accent4"/>
                </a:highlight>
              </a:rPr>
              <a:t>SQL</a:t>
            </a:r>
            <a:endParaRPr b="1" sz="3000">
              <a:highlight>
                <a:schemeClr val="accent4"/>
              </a:highlight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US" sz="3000"/>
              <a:t>Programming dengan R / Python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US" sz="3000"/>
              <a:t>Analisis Data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US" sz="3000"/>
              <a:t>Statistik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lang="en-US" sz="3000"/>
              <a:t>Modelling</a:t>
            </a:r>
            <a:endParaRPr sz="3000"/>
          </a:p>
        </p:txBody>
      </p:sp>
      <p:sp>
        <p:nvSpPr>
          <p:cNvPr id="405" name="Google Shape;405;p40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Mengapa kita perlu belajar SQL?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838200" y="2257350"/>
            <a:ext cx="55752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Hampir semua perusahaan menyimpan datanya di dalam </a:t>
            </a:r>
            <a:r>
              <a:rPr i="1" lang="en-US" sz="3000"/>
              <a:t>database</a:t>
            </a:r>
            <a:endParaRPr i="1" sz="3000"/>
          </a:p>
        </p:txBody>
      </p:sp>
      <p:sp>
        <p:nvSpPr>
          <p:cNvPr id="411" name="Google Shape;411;p41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Mengapa kita perlu belajar SQL?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idx="1" type="body"/>
          </p:nvPr>
        </p:nvSpPr>
        <p:spPr>
          <a:xfrm>
            <a:off x="838200" y="2257350"/>
            <a:ext cx="106173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Kita perlu </a:t>
            </a:r>
            <a:r>
              <a:rPr b="1" lang="en-US" sz="3000"/>
              <a:t>query ke database</a:t>
            </a:r>
            <a:r>
              <a:rPr lang="en-US" sz="3000"/>
              <a:t>, untuk </a:t>
            </a:r>
            <a:r>
              <a:rPr lang="en-US" sz="3000">
                <a:highlight>
                  <a:schemeClr val="accent4"/>
                </a:highlight>
              </a:rPr>
              <a:t>dapat menjawab pertanyaan</a:t>
            </a:r>
            <a:r>
              <a:rPr lang="en-US" sz="3000"/>
              <a:t>: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Berapa orang yang invest kemarin?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Berapa yang akses website hari ini?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Berapa total revenue yang masuk bulan ini?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17" name="Google Shape;417;p42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Mengapa kita perlu belajar SQL?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838200" y="2257350"/>
            <a:ext cx="106173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Kita perlu </a:t>
            </a:r>
            <a:r>
              <a:rPr b="1" lang="en-US" sz="3000"/>
              <a:t>query ke database</a:t>
            </a:r>
            <a:r>
              <a:rPr lang="en-US" sz="3000"/>
              <a:t>,</a:t>
            </a:r>
            <a:r>
              <a:rPr lang="en-US" sz="3000"/>
              <a:t> untuk </a:t>
            </a:r>
            <a:r>
              <a:rPr lang="en-US" sz="3000">
                <a:highlight>
                  <a:schemeClr val="accent4"/>
                </a:highlight>
              </a:rPr>
              <a:t>menganalisa data</a:t>
            </a:r>
            <a:r>
              <a:rPr lang="en-US" sz="3000"/>
              <a:t>: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Bagaimana investasi minggu ini dibanding minggu lalu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Bagaimana trend revenue dalam beberapa minggu terakhir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Adakah orang yang tadinya aktif transaksi menjadi tidak pernah transaksi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23" name="Google Shape;423;p43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Mengapa kita perlu belajar SQL?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idx="1" type="body"/>
          </p:nvPr>
        </p:nvSpPr>
        <p:spPr>
          <a:xfrm>
            <a:off x="838200" y="2257350"/>
            <a:ext cx="106173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Kita perlu </a:t>
            </a:r>
            <a:r>
              <a:rPr b="1" lang="en-US" sz="3000"/>
              <a:t>query ke database</a:t>
            </a:r>
            <a:r>
              <a:rPr lang="en-US" sz="3000"/>
              <a:t>, untuk </a:t>
            </a:r>
            <a:r>
              <a:rPr lang="en-US" sz="3000">
                <a:highlight>
                  <a:schemeClr val="accent4"/>
                </a:highlight>
              </a:rPr>
              <a:t>melakukan </a:t>
            </a:r>
            <a:r>
              <a:rPr i="1" lang="en-US" sz="3000">
                <a:highlight>
                  <a:schemeClr val="accent4"/>
                </a:highlight>
              </a:rPr>
              <a:t>modelling</a:t>
            </a:r>
            <a:r>
              <a:rPr lang="en-US" sz="3000"/>
              <a:t>: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Data histori transaksi dan profil pengguna untuk membandingkan perilaku pengguna yang tadinya aktif menjadi tidak aktif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Data profil dan survei peminjam untuk mengklasifikasikan peminjam yang lancar dan tidak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29" name="Google Shape;429;p44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Mengapa kita perlu belajar SQL?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Pengenalan: </a:t>
            </a:r>
            <a:r>
              <a:rPr i="1" lang="en-US"/>
              <a:t>Database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Apa itu data?</a:t>
            </a:r>
            <a:endParaRPr/>
          </a:p>
        </p:txBody>
      </p:sp>
      <p:pic>
        <p:nvPicPr>
          <p:cNvPr id="440" name="Google Shape;4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1857921"/>
            <a:ext cx="5286374" cy="179297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1" name="Google Shape;441;p46"/>
          <p:cNvSpPr txBox="1"/>
          <p:nvPr>
            <p:ph idx="1" type="body"/>
          </p:nvPr>
        </p:nvSpPr>
        <p:spPr>
          <a:xfrm>
            <a:off x="6489700" y="1857925"/>
            <a:ext cx="5286300" cy="227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Kumpulan </a:t>
            </a:r>
            <a:r>
              <a:rPr b="1" lang="en-US" sz="2500"/>
              <a:t>informasi mentah</a:t>
            </a:r>
            <a:r>
              <a:rPr lang="en-US" sz="2500"/>
              <a:t> yang mungkin berisi:</a:t>
            </a:r>
            <a:endParaRPr sz="2500"/>
          </a:p>
        </p:txBody>
      </p:sp>
      <p:sp>
        <p:nvSpPr>
          <p:cNvPr id="442" name="Google Shape;442;p46"/>
          <p:cNvSpPr txBox="1"/>
          <p:nvPr/>
        </p:nvSpPr>
        <p:spPr>
          <a:xfrm>
            <a:off x="7632850" y="2886625"/>
            <a:ext cx="3000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Angka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Kata/teks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Gambar</a:t>
            </a:r>
            <a:endParaRPr sz="2500"/>
          </a:p>
        </p:txBody>
      </p:sp>
      <p:sp>
        <p:nvSpPr>
          <p:cNvPr id="443" name="Google Shape;443;p46"/>
          <p:cNvSpPr txBox="1"/>
          <p:nvPr/>
        </p:nvSpPr>
        <p:spPr>
          <a:xfrm>
            <a:off x="7632850" y="4214400"/>
            <a:ext cx="3000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Fakta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Statistik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Deskripsi</a:t>
            </a:r>
            <a:endParaRPr sz="2500"/>
          </a:p>
        </p:txBody>
      </p:sp>
      <p:sp>
        <p:nvSpPr>
          <p:cNvPr id="444" name="Google Shape;444;p46"/>
          <p:cNvSpPr txBox="1"/>
          <p:nvPr/>
        </p:nvSpPr>
        <p:spPr>
          <a:xfrm>
            <a:off x="838200" y="3771900"/>
            <a:ext cx="51561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itu sendiri 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tidak ada artinya.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 yang membuatnya berharga adalah 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konteksnya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6"/>
          <p:cNvSpPr/>
          <p:nvPr/>
        </p:nvSpPr>
        <p:spPr>
          <a:xfrm>
            <a:off x="838200" y="5318900"/>
            <a:ext cx="4864200" cy="840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Data + </a:t>
            </a:r>
            <a:r>
              <a:rPr lang="en-US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2500">
                <a:highlight>
                  <a:schemeClr val="accent4"/>
                </a:highlight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2500"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</a:t>
            </a:r>
            <a:endParaRPr/>
          </a:p>
        </p:txBody>
      </p:sp>
      <p:sp>
        <p:nvSpPr>
          <p:cNvPr id="451" name="Google Shape;451;p47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/>
              <a:t>Kumpulan dari informasi atau data yang </a:t>
            </a:r>
            <a:r>
              <a:rPr lang="en-US"/>
              <a:t>terorganisasi </a:t>
            </a:r>
            <a:r>
              <a:rPr lang="en-US"/>
              <a:t>berdasarkan ketentuan tertentu biasanya disimpan secara elektronik dalam sistem komputer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Learning Outcome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-377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8214"/>
              <a:buFont typeface="Calibri"/>
              <a:buAutoNum type="arabicPeriod"/>
            </a:pPr>
            <a:r>
              <a:rPr lang="en-US"/>
              <a:t>Peserta dapat m</a:t>
            </a:r>
            <a:r>
              <a:rPr lang="en-US"/>
              <a:t>emahami kondisi </a:t>
            </a:r>
            <a:r>
              <a:rPr i="1" lang="en-US"/>
              <a:t>Data Nowadays, Data Roles</a:t>
            </a:r>
            <a:r>
              <a:rPr lang="en-US"/>
              <a:t> yang ada dan peran SQL dalam setiap </a:t>
            </a:r>
            <a:r>
              <a:rPr i="1" lang="en-US"/>
              <a:t>role</a:t>
            </a:r>
            <a:endParaRPr i="1"/>
          </a:p>
          <a:p>
            <a:pPr indent="-377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8214"/>
              <a:buFont typeface="Calibri"/>
              <a:buAutoNum type="arabicPeriod"/>
            </a:pPr>
            <a:r>
              <a:rPr lang="en-US"/>
              <a:t>Peserta dapat m</a:t>
            </a:r>
            <a:r>
              <a:rPr lang="en-US"/>
              <a:t>emahami DBMS, SQL serta </a:t>
            </a:r>
            <a:r>
              <a:rPr i="1" lang="en-US"/>
              <a:t>terms</a:t>
            </a:r>
            <a:r>
              <a:rPr lang="en-US"/>
              <a:t> yang tersedia</a:t>
            </a:r>
            <a:endParaRPr/>
          </a:p>
          <a:p>
            <a:pPr indent="-377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8214"/>
              <a:buFont typeface="Calibri"/>
              <a:buAutoNum type="arabicPeriod"/>
            </a:pPr>
            <a:r>
              <a:rPr lang="en-US"/>
              <a:t>Peserta sudah </a:t>
            </a:r>
            <a:r>
              <a:rPr i="1" lang="en-US"/>
              <a:t>install</a:t>
            </a:r>
            <a:r>
              <a:rPr lang="en-US"/>
              <a:t> aplikasi pendukung → DBeaver Community dan MySQL</a:t>
            </a:r>
            <a:endParaRPr/>
          </a:p>
          <a:p>
            <a:pPr indent="-377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8214"/>
              <a:buFont typeface="Calibri"/>
              <a:buAutoNum type="arabicPeriod"/>
            </a:pPr>
            <a:r>
              <a:rPr lang="en-US"/>
              <a:t>Peserta dapat m</a:t>
            </a:r>
            <a:r>
              <a:rPr lang="en-US"/>
              <a:t>emahami </a:t>
            </a:r>
            <a:r>
              <a:rPr i="1" lang="en-US"/>
              <a:t>DBeaver User Interface</a:t>
            </a:r>
            <a:endParaRPr i="1"/>
          </a:p>
          <a:p>
            <a:pPr indent="-377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8214"/>
              <a:buFont typeface="Calibri"/>
              <a:buAutoNum type="arabicPeriod"/>
            </a:pPr>
            <a:r>
              <a:rPr lang="en-US"/>
              <a:t>Peserta dapat melakukan </a:t>
            </a:r>
            <a:r>
              <a:rPr i="1" lang="en-US"/>
              <a:t>import</a:t>
            </a:r>
            <a:r>
              <a:rPr lang="en-US"/>
              <a:t> data ke MySQL database</a:t>
            </a:r>
            <a:endParaRPr/>
          </a:p>
          <a:p>
            <a:pPr indent="-3770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8214"/>
              <a:buFont typeface="Calibri"/>
              <a:buAutoNum type="arabicPeriod"/>
            </a:pPr>
            <a:r>
              <a:rPr lang="en-US"/>
              <a:t>Peserta mulai mengenal SQL </a:t>
            </a:r>
            <a:r>
              <a:rPr i="1" lang="en-US"/>
              <a:t>Syntax</a:t>
            </a:r>
            <a:r>
              <a:rPr lang="en-US"/>
              <a:t> (Teaser)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Sistem Database (DBMS)</a:t>
            </a:r>
            <a:endParaRPr/>
          </a:p>
        </p:txBody>
      </p:sp>
      <p:sp>
        <p:nvSpPr>
          <p:cNvPr id="457" name="Google Shape;457;p48"/>
          <p:cNvSpPr txBox="1"/>
          <p:nvPr>
            <p:ph idx="1" type="body"/>
          </p:nvPr>
        </p:nvSpPr>
        <p:spPr>
          <a:xfrm>
            <a:off x="838200" y="32352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P</a:t>
            </a:r>
            <a:r>
              <a:rPr lang="en-US" sz="2300"/>
              <a:t>erangkat lunak untuk menyimpan, memanipulasi, mengambil, dan juga mengelola data dalam database. Menyediakan fungsionalitas untuk melakukan </a:t>
            </a:r>
            <a:r>
              <a:rPr i="1" lang="en-US" sz="2300"/>
              <a:t>query</a:t>
            </a:r>
            <a:r>
              <a:rPr lang="en-US" sz="2300"/>
              <a:t>. Format DBMS dalam tabular form.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/>
              <a:t>Kolom</a:t>
            </a:r>
            <a:r>
              <a:rPr lang="en-US" sz="2300"/>
              <a:t> adalah sekumpulan nilai data dari tipe tertentu.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/>
              <a:t>Baris</a:t>
            </a:r>
            <a:r>
              <a:rPr lang="en-US" sz="2300"/>
              <a:t> adalah record tunggal dalam sebuah tabel.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/>
              <a:t>Tabel</a:t>
            </a:r>
            <a:r>
              <a:rPr lang="en-US" sz="2300"/>
              <a:t> adalah kumpulan data yang disusun dalam baris dan kolom.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Database</a:t>
            </a:r>
            <a:r>
              <a:rPr lang="en-US" sz="2300"/>
              <a:t> adalah kumpulan tabel.</a:t>
            </a:r>
            <a:endParaRPr sz="2300"/>
          </a:p>
        </p:txBody>
      </p:sp>
      <p:pic>
        <p:nvPicPr>
          <p:cNvPr id="458" name="Google Shape;4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1795801"/>
            <a:ext cx="4007876" cy="13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Sistem Database (DBMS)</a:t>
            </a:r>
            <a:endParaRPr/>
          </a:p>
        </p:txBody>
      </p:sp>
      <p:sp>
        <p:nvSpPr>
          <p:cNvPr id="464" name="Google Shape;464;p49"/>
          <p:cNvSpPr txBox="1"/>
          <p:nvPr>
            <p:ph idx="1" type="body"/>
          </p:nvPr>
        </p:nvSpPr>
        <p:spPr>
          <a:xfrm>
            <a:off x="838200" y="2257351"/>
            <a:ext cx="10515600" cy="114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Table: Invoice</a:t>
            </a:r>
            <a:endParaRPr b="1"/>
          </a:p>
        </p:txBody>
      </p:sp>
      <p:pic>
        <p:nvPicPr>
          <p:cNvPr id="465" name="Google Shape;4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900" y="3019701"/>
            <a:ext cx="10347500" cy="27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9"/>
          <p:cNvSpPr txBox="1"/>
          <p:nvPr/>
        </p:nvSpPr>
        <p:spPr>
          <a:xfrm>
            <a:off x="533400" y="3073400"/>
            <a:ext cx="888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latin typeface="Calibri"/>
                <a:ea typeface="Calibri"/>
                <a:cs typeface="Calibri"/>
                <a:sym typeface="Calibri"/>
              </a:rPr>
              <a:t>{</a:t>
            </a:r>
            <a:endParaRPr sz="1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9"/>
          <p:cNvSpPr/>
          <p:nvPr/>
        </p:nvSpPr>
        <p:spPr>
          <a:xfrm>
            <a:off x="8382000" y="2900500"/>
            <a:ext cx="1308000" cy="29718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9"/>
          <p:cNvSpPr txBox="1"/>
          <p:nvPr/>
        </p:nvSpPr>
        <p:spPr>
          <a:xfrm>
            <a:off x="0" y="4955200"/>
            <a:ext cx="88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Baris</a:t>
            </a:r>
            <a:endParaRPr sz="2000"/>
          </a:p>
        </p:txBody>
      </p:sp>
      <p:sp>
        <p:nvSpPr>
          <p:cNvPr id="469" name="Google Shape;469;p49"/>
          <p:cNvSpPr txBox="1"/>
          <p:nvPr/>
        </p:nvSpPr>
        <p:spPr>
          <a:xfrm>
            <a:off x="8591550" y="5953850"/>
            <a:ext cx="88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Kolom</a:t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Jenis</a:t>
            </a:r>
            <a:r>
              <a:rPr lang="en-US"/>
              <a:t> Database Berdasarkan Model Database</a:t>
            </a:r>
            <a:endParaRPr/>
          </a:p>
        </p:txBody>
      </p:sp>
      <p:sp>
        <p:nvSpPr>
          <p:cNvPr id="475" name="Google Shape;475;p50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AutoNum type="arabicPeriod"/>
            </a:pPr>
            <a:r>
              <a:rPr lang="en-US" sz="2500"/>
              <a:t>Relational Database Management System (RDBMS) 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AutoNum type="arabicPeriod"/>
            </a:pPr>
            <a:r>
              <a:rPr lang="en-US" sz="2500"/>
              <a:t>Non </a:t>
            </a:r>
            <a:r>
              <a:rPr lang="en-US" sz="2500"/>
              <a:t>Relational Database Management System (Non RDBMS)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AutoNum type="alphaLcPeriod"/>
            </a:pPr>
            <a:r>
              <a:rPr lang="en-US" sz="2500"/>
              <a:t>N</a:t>
            </a:r>
            <a:r>
              <a:rPr lang="en-US" sz="2500"/>
              <a:t>etwork database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AutoNum type="alphaLcPeriod"/>
            </a:pPr>
            <a:r>
              <a:rPr lang="en-US" sz="2500"/>
              <a:t>Hierarchical database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AutoNum type="alphaLcPeriod"/>
            </a:pPr>
            <a:r>
              <a:rPr lang="en-US" sz="2500"/>
              <a:t>Object-oriented database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AutoNum type="alphaLcPeriod"/>
            </a:pPr>
            <a:r>
              <a:rPr lang="en-US" sz="2500"/>
              <a:t>NoSQL data</a:t>
            </a:r>
            <a:endParaRPr sz="2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Jenis Database Berdasarkan Model Database</a:t>
            </a:r>
            <a:endParaRPr/>
          </a:p>
        </p:txBody>
      </p:sp>
      <p:sp>
        <p:nvSpPr>
          <p:cNvPr id="481" name="Google Shape;481;p51"/>
          <p:cNvSpPr txBox="1"/>
          <p:nvPr>
            <p:ph idx="1" type="body"/>
          </p:nvPr>
        </p:nvSpPr>
        <p:spPr>
          <a:xfrm>
            <a:off x="838238" y="2077963"/>
            <a:ext cx="51579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/>
              <a:t>RDBMS / SQL</a:t>
            </a:r>
            <a:endParaRPr b="1" sz="2500"/>
          </a:p>
        </p:txBody>
      </p:sp>
      <p:sp>
        <p:nvSpPr>
          <p:cNvPr id="482" name="Google Shape;482;p51"/>
          <p:cNvSpPr txBox="1"/>
          <p:nvPr>
            <p:ph idx="4294967295" type="body"/>
          </p:nvPr>
        </p:nvSpPr>
        <p:spPr>
          <a:xfrm>
            <a:off x="838238" y="2901875"/>
            <a:ext cx="51579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75443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00"/>
              <a:t>Terdiri dari tabel-tabel (yang biasanya saling berhubungan menggunakan </a:t>
            </a:r>
            <a:r>
              <a:rPr i="1" lang="en-US" sz="2500"/>
              <a:t>Primary Key</a:t>
            </a:r>
            <a:r>
              <a:rPr lang="en-US" sz="2500"/>
              <a:t> dan </a:t>
            </a:r>
            <a:r>
              <a:rPr i="1" lang="en-US" sz="2500"/>
              <a:t>Foreign Key</a:t>
            </a:r>
            <a:r>
              <a:rPr lang="en-US" sz="2500"/>
              <a:t>)</a:t>
            </a:r>
            <a:endParaRPr sz="2500"/>
          </a:p>
          <a:p>
            <a:pPr indent="-375443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00"/>
              <a:t>Skema sudah ditetapkan sebelum data dimasukkan</a:t>
            </a:r>
            <a:endParaRPr sz="2500"/>
          </a:p>
          <a:p>
            <a:pPr indent="-375443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00"/>
              <a:t>Cocok untuk data aplikasi dengan data yang strukturnya konsisten (Structured Data)</a:t>
            </a:r>
            <a:endParaRPr sz="2500"/>
          </a:p>
          <a:p>
            <a:pPr indent="-375443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•"/>
            </a:pPr>
            <a:r>
              <a:rPr lang="en-US" sz="2500"/>
              <a:t>Bisa untuk query yang komplek</a:t>
            </a:r>
            <a:endParaRPr sz="2500"/>
          </a:p>
        </p:txBody>
      </p:sp>
      <p:sp>
        <p:nvSpPr>
          <p:cNvPr id="483" name="Google Shape;483;p51"/>
          <p:cNvSpPr txBox="1"/>
          <p:nvPr>
            <p:ph idx="4294967295" type="body"/>
          </p:nvPr>
        </p:nvSpPr>
        <p:spPr>
          <a:xfrm>
            <a:off x="6170650" y="2077963"/>
            <a:ext cx="5183100" cy="8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500"/>
              <a:t>Non-RDBMS </a:t>
            </a:r>
            <a:endParaRPr b="1" sz="2500"/>
          </a:p>
        </p:txBody>
      </p:sp>
      <p:sp>
        <p:nvSpPr>
          <p:cNvPr id="484" name="Google Shape;484;p51"/>
          <p:cNvSpPr txBox="1"/>
          <p:nvPr>
            <p:ph idx="4294967295" type="body"/>
          </p:nvPr>
        </p:nvSpPr>
        <p:spPr>
          <a:xfrm>
            <a:off x="6170650" y="2901875"/>
            <a:ext cx="51831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6353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2500"/>
              <a:t>Terdiri dari dokumen - dokumen yang menggunakan key - value, bentuknya tidak teratur</a:t>
            </a:r>
            <a:endParaRPr sz="2500"/>
          </a:p>
          <a:p>
            <a:pPr indent="-36353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2500"/>
              <a:t>Skema dinamis, bisa dibilang tidak terstruktur</a:t>
            </a:r>
            <a:endParaRPr sz="2500"/>
          </a:p>
          <a:p>
            <a:pPr indent="-36353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2500"/>
              <a:t>Cocok untuk data log, atau data yang jumlah variabel tidak pasti </a:t>
            </a:r>
            <a:r>
              <a:rPr lang="en-US" sz="2500"/>
              <a:t>(Unstructured Data)</a:t>
            </a:r>
            <a:endParaRPr sz="2500"/>
          </a:p>
          <a:p>
            <a:pPr indent="-363537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-"/>
            </a:pPr>
            <a:r>
              <a:rPr lang="en-US" sz="2500"/>
              <a:t>Tidak cocok untuk query yang komplek</a:t>
            </a:r>
            <a:endParaRPr sz="2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Jenis Database Berdasarkan Infrastruktur</a:t>
            </a:r>
            <a:endParaRPr/>
          </a:p>
        </p:txBody>
      </p:sp>
      <p:sp>
        <p:nvSpPr>
          <p:cNvPr id="490" name="Google Shape;490;p52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AutoNum type="arabicPeriod"/>
            </a:pPr>
            <a:r>
              <a:rPr lang="en-US" sz="2500"/>
              <a:t>On-premise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-US" sz="2500"/>
              <a:t>Cloud Computing</a:t>
            </a:r>
            <a:endParaRPr sz="2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839788" y="746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Contoh Database</a:t>
            </a:r>
            <a:endParaRPr/>
          </a:p>
        </p:txBody>
      </p:sp>
      <p:sp>
        <p:nvSpPr>
          <p:cNvPr id="496" name="Google Shape;496;p53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RDBMS / SQL</a:t>
            </a:r>
            <a:endParaRPr/>
          </a:p>
        </p:txBody>
      </p:sp>
      <p:sp>
        <p:nvSpPr>
          <p:cNvPr id="497" name="Google Shape;497;p53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On-premise</a:t>
            </a:r>
            <a:endParaRPr sz="2500"/>
          </a:p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MySQL</a:t>
            </a:r>
            <a:endParaRPr sz="2300">
              <a:solidFill>
                <a:schemeClr val="accen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PostgreSQL</a:t>
            </a:r>
            <a:endParaRPr sz="2300">
              <a:solidFill>
                <a:schemeClr val="accen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SQLite</a:t>
            </a:r>
            <a:endParaRPr sz="2300">
              <a:solidFill>
                <a:schemeClr val="accen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Oracle</a:t>
            </a:r>
            <a:endParaRPr sz="2300">
              <a:solidFill>
                <a:schemeClr val="accen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Char char="•"/>
            </a:pPr>
            <a:r>
              <a:rPr lang="en-US" sz="23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SQL-Server</a:t>
            </a:r>
            <a:endParaRPr sz="2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/>
              <a:t>Cloud Computing</a:t>
            </a:r>
            <a:endParaRPr sz="2300">
              <a:solidFill>
                <a:schemeClr val="accen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Calibri"/>
              <a:buChar char="•"/>
            </a:pPr>
            <a:r>
              <a:rPr lang="en-US" sz="2300" u="sng">
                <a:solidFill>
                  <a:schemeClr val="hlink"/>
                </a:solidFill>
                <a:hlinkClick r:id="rId8"/>
              </a:rPr>
              <a:t>Google BigQuery</a:t>
            </a:r>
            <a:endParaRPr sz="2300">
              <a:solidFill>
                <a:schemeClr val="accen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Calibri"/>
              <a:buChar char="•"/>
            </a:pPr>
            <a:r>
              <a:rPr lang="en-US" sz="2300" u="sng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Redshift</a:t>
            </a:r>
            <a:endParaRPr sz="2300">
              <a:solidFill>
                <a:schemeClr val="accen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Calibri"/>
              <a:buChar char="•"/>
            </a:pPr>
            <a:r>
              <a:rPr lang="en-US" sz="2300" u="sng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Hive</a:t>
            </a:r>
            <a:endParaRPr sz="2300">
              <a:solidFill>
                <a:schemeClr val="accent1"/>
              </a:solidFill>
            </a:endParaRPr>
          </a:p>
        </p:txBody>
      </p:sp>
      <p:sp>
        <p:nvSpPr>
          <p:cNvPr id="498" name="Google Shape;498;p53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Non-RDBMS / No-SQL</a:t>
            </a:r>
            <a:endParaRPr/>
          </a:p>
        </p:txBody>
      </p:sp>
      <p:sp>
        <p:nvSpPr>
          <p:cNvPr id="499" name="Google Shape;499;p53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</a:pPr>
            <a:r>
              <a:rPr lang="en-US" sz="2400" u="sng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MongoDB</a:t>
            </a:r>
            <a:endParaRPr sz="2400">
              <a:solidFill>
                <a:schemeClr val="accen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</a:pPr>
            <a:r>
              <a:rPr lang="en-US" sz="2400" u="sng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Redis</a:t>
            </a:r>
            <a:endParaRPr sz="2400">
              <a:solidFill>
                <a:schemeClr val="accen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</a:pPr>
            <a:r>
              <a:rPr lang="en-US" sz="2400" u="sng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Casandra</a:t>
            </a:r>
            <a:endParaRPr sz="2400">
              <a:solidFill>
                <a:schemeClr val="accen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</a:pPr>
            <a:r>
              <a:rPr lang="en-US" sz="2400" u="sng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Hbase</a:t>
            </a:r>
            <a:endParaRPr sz="2400">
              <a:solidFill>
                <a:schemeClr val="accen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</a:pPr>
            <a:r>
              <a:rPr lang="en-US" sz="2400" u="sng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Neo4j</a:t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Aplikasi yang biasa digunakan untuk mengakses Database</a:t>
            </a:r>
            <a:endParaRPr/>
          </a:p>
        </p:txBody>
      </p:sp>
      <p:sp>
        <p:nvSpPr>
          <p:cNvPr id="505" name="Google Shape;505;p54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/>
              <a:t>Command Line (CMD)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/>
              <a:t>Aplikasi khusus untuk Query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DBeaver</a:t>
            </a:r>
            <a:r>
              <a:rPr lang="en-US" sz="2300">
                <a:solidFill>
                  <a:schemeClr val="accent1"/>
                </a:solidFill>
              </a:rPr>
              <a:t>, </a:t>
            </a:r>
            <a:r>
              <a:rPr lang="en-US" sz="23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HeidiSQL</a:t>
            </a:r>
            <a:r>
              <a:rPr lang="en-US" sz="2300">
                <a:solidFill>
                  <a:schemeClr val="accent1"/>
                </a:solidFill>
              </a:rPr>
              <a:t>, </a:t>
            </a:r>
            <a:r>
              <a:rPr lang="en-US" sz="23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SQL WorkbenchJ</a:t>
            </a:r>
            <a:endParaRPr sz="2300">
              <a:solidFill>
                <a:schemeClr val="accen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/>
              <a:t>SQL-Based Dashboard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Metabase</a:t>
            </a:r>
            <a:r>
              <a:rPr lang="en-US" sz="2300">
                <a:solidFill>
                  <a:schemeClr val="accent1"/>
                </a:solidFill>
              </a:rPr>
              <a:t>, </a:t>
            </a:r>
            <a:r>
              <a:rPr lang="en-US" sz="2300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Redash</a:t>
            </a:r>
            <a:r>
              <a:rPr lang="en-US" sz="2300">
                <a:solidFill>
                  <a:schemeClr val="accent1"/>
                </a:solidFill>
              </a:rPr>
              <a:t>, </a:t>
            </a:r>
            <a:r>
              <a:rPr lang="en-US" sz="2300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Superset</a:t>
            </a:r>
            <a:endParaRPr sz="2300">
              <a:solidFill>
                <a:schemeClr val="accen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en-US" sz="2300"/>
              <a:t>Bahasa Pemrograman untuk analisis yang bisa untuk query</a:t>
            </a:r>
            <a:br>
              <a:rPr lang="en-US" sz="2300">
                <a:solidFill>
                  <a:schemeClr val="lt1"/>
                </a:solidFill>
              </a:rPr>
            </a:br>
            <a:r>
              <a:rPr lang="en-US" sz="2300" u="sng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</a:t>
            </a:r>
            <a:r>
              <a:rPr lang="en-US" sz="2300">
                <a:solidFill>
                  <a:schemeClr val="accent1"/>
                </a:solidFill>
              </a:rPr>
              <a:t>, </a:t>
            </a:r>
            <a:r>
              <a:rPr lang="en-US" sz="2300" u="sng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</a:t>
            </a:r>
            <a:r>
              <a:rPr lang="en-US" sz="2300">
                <a:solidFill>
                  <a:schemeClr val="accent1"/>
                </a:solidFill>
              </a:rPr>
              <a:t>, </a:t>
            </a:r>
            <a:r>
              <a:rPr lang="en-US" sz="2300" u="sng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Golang</a:t>
            </a:r>
            <a:r>
              <a:rPr lang="en-US" sz="2300">
                <a:solidFill>
                  <a:schemeClr val="accent1"/>
                </a:solidFill>
              </a:rPr>
              <a:t>, </a:t>
            </a:r>
            <a:r>
              <a:rPr lang="en-US" sz="2300" u="sng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NodeJS</a:t>
            </a:r>
            <a:endParaRPr sz="2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Pengenalan: </a:t>
            </a:r>
            <a:r>
              <a:rPr i="1" lang="en-US"/>
              <a:t>RDBMS</a:t>
            </a:r>
            <a:endParaRPr i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Tentang RDBMS</a:t>
            </a:r>
            <a:endParaRPr/>
          </a:p>
        </p:txBody>
      </p:sp>
      <p:sp>
        <p:nvSpPr>
          <p:cNvPr id="516" name="Google Shape;516;p56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/>
              <a:t>Relational Database Management Systems (RDBMS)</a:t>
            </a:r>
            <a:r>
              <a:rPr lang="en-US" sz="3000"/>
              <a:t> adalah aplikasi yang menggunakan relational database model (hubungan antara banyak </a:t>
            </a:r>
            <a:r>
              <a:rPr i="1" lang="en-US" sz="3000"/>
              <a:t>table</a:t>
            </a:r>
            <a:r>
              <a:rPr lang="en-US" sz="3000"/>
              <a:t>) sebagai dasarnya. Merupakan versi </a:t>
            </a:r>
            <a:r>
              <a:rPr i="1" lang="en-US" sz="3000"/>
              <a:t>upgraded</a:t>
            </a:r>
            <a:r>
              <a:rPr lang="en-US" sz="3000"/>
              <a:t> dari DBMS</a:t>
            </a:r>
            <a:br>
              <a:rPr lang="en-US" sz="3000"/>
            </a:b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Tipe Data</a:t>
            </a:r>
            <a:endParaRPr/>
          </a:p>
        </p:txBody>
      </p:sp>
      <p:sp>
        <p:nvSpPr>
          <p:cNvPr id="522" name="Google Shape;522;p57"/>
          <p:cNvSpPr/>
          <p:nvPr/>
        </p:nvSpPr>
        <p:spPr>
          <a:xfrm>
            <a:off x="1451403" y="2138323"/>
            <a:ext cx="814500" cy="814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7"/>
          <p:cNvSpPr txBox="1"/>
          <p:nvPr/>
        </p:nvSpPr>
        <p:spPr>
          <a:xfrm>
            <a:off x="6612700" y="3560350"/>
            <a:ext cx="20409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Dates/Datetime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Disimpan dalam format waktu universal.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7"/>
          <p:cNvSpPr txBox="1"/>
          <p:nvPr/>
        </p:nvSpPr>
        <p:spPr>
          <a:xfrm>
            <a:off x="838200" y="3560350"/>
            <a:ext cx="20409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(int64)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Bilangan bulat yang bisa negatif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Numeric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(float64)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Angka dengan desimal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7"/>
          <p:cNvSpPr txBox="1"/>
          <p:nvPr/>
        </p:nvSpPr>
        <p:spPr>
          <a:xfrm>
            <a:off x="3378200" y="3560350"/>
            <a:ext cx="31155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Strings (NVARCHAR,VARCHAR)</a:t>
            </a: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Nilai teks; itu bisa sepenuhnya teks, sepenuhnya angka, atau kombinasi antara teks &amp; angka.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 SQL, gunakan tanda kutip tunggal saat menangani string seperti 'Tetris Program'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7"/>
          <p:cNvSpPr txBox="1"/>
          <p:nvPr/>
        </p:nvSpPr>
        <p:spPr>
          <a:xfrm>
            <a:off x="838200" y="3013150"/>
            <a:ext cx="20409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Numeric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7"/>
          <p:cNvSpPr txBox="1"/>
          <p:nvPr/>
        </p:nvSpPr>
        <p:spPr>
          <a:xfrm>
            <a:off x="3995600" y="3013150"/>
            <a:ext cx="20409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7"/>
          <p:cNvSpPr txBox="1"/>
          <p:nvPr/>
        </p:nvSpPr>
        <p:spPr>
          <a:xfrm>
            <a:off x="6612700" y="3013150"/>
            <a:ext cx="20409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7"/>
          <p:cNvSpPr txBox="1"/>
          <p:nvPr/>
        </p:nvSpPr>
        <p:spPr>
          <a:xfrm>
            <a:off x="8772600" y="3013150"/>
            <a:ext cx="20409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7"/>
          <p:cNvSpPr txBox="1"/>
          <p:nvPr/>
        </p:nvSpPr>
        <p:spPr>
          <a:xfrm>
            <a:off x="8772600" y="3560350"/>
            <a:ext cx="20409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(Y/N) atau True/False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7"/>
          <p:cNvSpPr/>
          <p:nvPr/>
        </p:nvSpPr>
        <p:spPr>
          <a:xfrm>
            <a:off x="4608803" y="2138323"/>
            <a:ext cx="814500" cy="814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ABC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7225903" y="2138310"/>
            <a:ext cx="814500" cy="814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9385803" y="2138323"/>
            <a:ext cx="814500" cy="814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1/0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7"/>
          <p:cNvSpPr txBox="1"/>
          <p:nvPr/>
        </p:nvSpPr>
        <p:spPr>
          <a:xfrm>
            <a:off x="1854200" y="5168900"/>
            <a:ext cx="7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Pengenalan: Data dan Profesi Data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-US"/>
              <a:t>SQL’s Fact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Pengenalan: Database, RDBMS, SQL, DBeaver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DBeaver dan MySQL Installation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Teaser SQL Syntax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25" y="2425700"/>
            <a:ext cx="6958351" cy="454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8"/>
          <p:cNvSpPr/>
          <p:nvPr/>
        </p:nvSpPr>
        <p:spPr>
          <a:xfrm>
            <a:off x="955830" y="1269952"/>
            <a:ext cx="7689542" cy="5080078"/>
          </a:xfrm>
          <a:prstGeom prst="flowChartMagneticDisk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8"/>
          <p:cNvSpPr txBox="1"/>
          <p:nvPr/>
        </p:nvSpPr>
        <p:spPr>
          <a:xfrm>
            <a:off x="8953500" y="2563188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Istilah dalam Database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Kolom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Tipe 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Key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Foreign Key</a:t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Pengenalan: </a:t>
            </a:r>
            <a:r>
              <a:rPr i="1" lang="en-US"/>
              <a:t>SQL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Tentang SQL</a:t>
            </a:r>
            <a:endParaRPr/>
          </a:p>
        </p:txBody>
      </p:sp>
      <p:sp>
        <p:nvSpPr>
          <p:cNvPr id="552" name="Google Shape;552;p60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SQL (Structured Query Language)</a:t>
            </a:r>
            <a:r>
              <a:rPr lang="en-US"/>
              <a:t> adalah bahasa pemrograman khusus yang digunakan untuk </a:t>
            </a:r>
            <a:r>
              <a:rPr i="1" lang="en-US"/>
              <a:t>manage</a:t>
            </a:r>
            <a:r>
              <a:rPr lang="en-US"/>
              <a:t> data dalam RDBMS. SQL biasanya berupa perintah atau disebut </a:t>
            </a:r>
            <a:r>
              <a:rPr i="1" lang="en-US"/>
              <a:t>query</a:t>
            </a:r>
            <a:r>
              <a:rPr lang="en-US"/>
              <a:t> yang berisi instruksi-instruksi untuk manipulasi data.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Kenapa MySQL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5814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400"/>
              <a:t>Banyak yang pakai</a:t>
            </a:r>
            <a:endParaRPr sz="2400"/>
          </a:p>
          <a:p>
            <a:pPr indent="-35814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400"/>
              <a:t>Open Source</a:t>
            </a:r>
            <a:endParaRPr sz="2400"/>
          </a:p>
          <a:p>
            <a:pPr indent="-35814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400"/>
              <a:t>Banyak developer (Contributor)</a:t>
            </a:r>
            <a:endParaRPr sz="2400"/>
          </a:p>
          <a:p>
            <a:pPr indent="-35814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400"/>
              <a:t>Banyak sekali aplikasi web yang default nya menggunakan MySQL sebagai database</a:t>
            </a:r>
            <a:endParaRPr sz="2400"/>
          </a:p>
          <a:p>
            <a:pPr indent="-35814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400"/>
              <a:t>Instalasi cukup mudah</a:t>
            </a:r>
            <a:endParaRPr sz="2400"/>
          </a:p>
          <a:p>
            <a:pPr indent="-35814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ct val="100000"/>
              <a:buAutoNum type="arabicPeriod"/>
            </a:pPr>
            <a:r>
              <a:rPr lang="en-US" sz="2400"/>
              <a:t>Lebih mudah ketika mencari info di internet</a:t>
            </a:r>
            <a:endParaRPr sz="2400"/>
          </a:p>
        </p:txBody>
      </p:sp>
      <p:pic>
        <p:nvPicPr>
          <p:cNvPr id="559" name="Google Shape;5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750" y="1982173"/>
            <a:ext cx="5960703" cy="38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2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Query</a:t>
            </a:r>
            <a:r>
              <a:rPr lang="en-US"/>
              <a:t> di SQL</a:t>
            </a:r>
            <a:endParaRPr/>
          </a:p>
        </p:txBody>
      </p:sp>
      <p:sp>
        <p:nvSpPr>
          <p:cNvPr id="565" name="Google Shape;565;p62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Query</a:t>
            </a:r>
            <a:r>
              <a:rPr lang="en-US"/>
              <a:t> adalah instruksi permintaan data dari tabel </a:t>
            </a:r>
            <a:r>
              <a:rPr i="1" lang="en-US"/>
              <a:t>database</a:t>
            </a:r>
            <a:r>
              <a:rPr lang="en-US"/>
              <a:t> (atau kombinasi tabel). 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Membuat </a:t>
            </a:r>
            <a:r>
              <a:rPr i="1" lang="en-US"/>
              <a:t>query</a:t>
            </a:r>
            <a:r>
              <a:rPr lang="en-US"/>
              <a:t> adalah keterampilan penting bagi seorang praktisi data, karena data yang diperlukan umumnya disimpan dalam basis data dan cara mengaksesnya hanya bisa melalui perintah </a:t>
            </a:r>
            <a:r>
              <a:rPr i="1" lang="en-US"/>
              <a:t>query</a:t>
            </a:r>
            <a:endParaRPr i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3"/>
          <p:cNvSpPr txBox="1"/>
          <p:nvPr>
            <p:ph idx="1" type="subTitle"/>
          </p:nvPr>
        </p:nvSpPr>
        <p:spPr>
          <a:xfrm>
            <a:off x="1201800" y="2581200"/>
            <a:ext cx="9656400" cy="17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BREAK</a:t>
            </a:r>
            <a:endParaRPr b="1"/>
          </a:p>
        </p:txBody>
      </p:sp>
      <p:pic>
        <p:nvPicPr>
          <p:cNvPr id="571" name="Google Shape;5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800" y="318770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Pengenalan: DBeaver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5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>
                <a:highlight>
                  <a:srgbClr val="FFFFFF"/>
                </a:highlight>
              </a:rPr>
              <a:t>Universal tools database multi-platform</a:t>
            </a:r>
            <a:r>
              <a:rPr lang="en-US">
                <a:highlight>
                  <a:srgbClr val="FFFFFF"/>
                </a:highlight>
              </a:rPr>
              <a:t> yang gratis untuk pengembang, administrator </a:t>
            </a:r>
            <a:r>
              <a:rPr i="1" lang="en-US">
                <a:highlight>
                  <a:srgbClr val="FFFFFF"/>
                </a:highlight>
              </a:rPr>
              <a:t>database</a:t>
            </a:r>
            <a:r>
              <a:rPr lang="en-US">
                <a:highlight>
                  <a:srgbClr val="FFFFFF"/>
                </a:highlight>
              </a:rPr>
              <a:t>, analis, dan semua orang yang perlu bekerja dengan database. 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Mendukung semua database populer: MySQL, PostgreSQL, SQLite, Oracle, DB2, SQL Server, Sybase, MS Access, Teradata, Firebird, Apache Hive, Phoenix, Presto, dll.  </a:t>
            </a:r>
            <a:endParaRPr/>
          </a:p>
        </p:txBody>
      </p:sp>
      <p:sp>
        <p:nvSpPr>
          <p:cNvPr id="582" name="Google Shape;582;p65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Tentang DBeaver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6"/>
          <p:cNvSpPr txBox="1"/>
          <p:nvPr>
            <p:ph type="title"/>
          </p:nvPr>
        </p:nvSpPr>
        <p:spPr>
          <a:xfrm>
            <a:off x="838200" y="8411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DBeaver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</a:t>
            </a:r>
            <a:endParaRPr/>
          </a:p>
        </p:txBody>
      </p:sp>
      <p:sp>
        <p:nvSpPr>
          <p:cNvPr id="588" name="Google Shape;588;p66"/>
          <p:cNvSpPr txBox="1"/>
          <p:nvPr>
            <p:ph idx="1" type="body"/>
          </p:nvPr>
        </p:nvSpPr>
        <p:spPr>
          <a:xfrm>
            <a:off x="838200" y="2257349"/>
            <a:ext cx="10515600" cy="39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625" y="762000"/>
            <a:ext cx="8775573" cy="56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DBeaver dan MySQL Installation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Pengenalan: Data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8"/>
          <p:cNvSpPr txBox="1"/>
          <p:nvPr>
            <p:ph idx="1" type="subTitle"/>
          </p:nvPr>
        </p:nvSpPr>
        <p:spPr>
          <a:xfrm>
            <a:off x="1201800" y="2581200"/>
            <a:ext cx="9656400" cy="17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Semua sudah </a:t>
            </a:r>
            <a:r>
              <a:rPr i="1" lang="en-US"/>
              <a:t>install</a:t>
            </a:r>
            <a:r>
              <a:rPr lang="en-US"/>
              <a:t> DBeaver, MySQL dan </a:t>
            </a:r>
            <a:r>
              <a:rPr i="1" lang="en-US"/>
              <a:t>download</a:t>
            </a:r>
            <a:r>
              <a:rPr lang="en-US"/>
              <a:t> dataset?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/>
          <p:nvPr>
            <p:ph idx="1" type="subTitle"/>
          </p:nvPr>
        </p:nvSpPr>
        <p:spPr>
          <a:xfrm>
            <a:off x="1201800" y="2581200"/>
            <a:ext cx="9656400" cy="17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Task: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Membuat koneksi DBeaver ke MySQL Server di localhost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70"/>
          <p:cNvPicPr preferRelativeResize="0"/>
          <p:nvPr/>
        </p:nvPicPr>
        <p:blipFill rotWithShape="1">
          <a:blip r:embed="rId3">
            <a:alphaModFix/>
          </a:blip>
          <a:srcRect b="47600" l="0" r="0" t="0"/>
          <a:stretch/>
        </p:blipFill>
        <p:spPr>
          <a:xfrm>
            <a:off x="4571125" y="368338"/>
            <a:ext cx="3101350" cy="3433824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0" name="Google Shape;610;p70"/>
          <p:cNvSpPr txBox="1"/>
          <p:nvPr>
            <p:ph type="title"/>
          </p:nvPr>
        </p:nvSpPr>
        <p:spPr>
          <a:xfrm>
            <a:off x="458788" y="450900"/>
            <a:ext cx="3932100" cy="1600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Buat koneksi ke MySQL di </a:t>
            </a:r>
            <a:r>
              <a:rPr i="1" lang="en-US"/>
              <a:t>localhost</a:t>
            </a:r>
            <a:endParaRPr/>
          </a:p>
        </p:txBody>
      </p:sp>
      <p:pic>
        <p:nvPicPr>
          <p:cNvPr id="611" name="Google Shape;61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125" y="4068850"/>
            <a:ext cx="3405353" cy="26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6900" y="3586301"/>
            <a:ext cx="2871699" cy="2630352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3" name="Google Shape;61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1412" y="450900"/>
            <a:ext cx="2871687" cy="2641952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0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Klik </a:t>
            </a:r>
            <a:r>
              <a:rPr i="1" lang="en-US" sz="2300"/>
              <a:t>dropdown</a:t>
            </a:r>
            <a:r>
              <a:rPr lang="en-US" sz="2300"/>
              <a:t> ikon </a:t>
            </a:r>
            <a:r>
              <a:rPr b="1" lang="en-US" sz="2300"/>
              <a:t>Connection</a:t>
            </a:r>
            <a:r>
              <a:rPr lang="en-US" sz="2300"/>
              <a:t> di kiri atas, pilih </a:t>
            </a:r>
            <a:r>
              <a:rPr b="1" lang="en-US" sz="2300"/>
              <a:t>MySQL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Isi password lalu klik </a:t>
            </a:r>
            <a:r>
              <a:rPr b="1" lang="en-US" sz="2300"/>
              <a:t>Test Connection</a:t>
            </a:r>
            <a:r>
              <a:rPr lang="en-US" sz="2300"/>
              <a:t> untuk memastikan koneksi aman, jika sudah klik </a:t>
            </a:r>
            <a:r>
              <a:rPr b="1" lang="en-US" sz="2300"/>
              <a:t>Finish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Koneksi </a:t>
            </a:r>
            <a:r>
              <a:rPr i="1" lang="en-US" sz="2300">
                <a:highlight>
                  <a:srgbClr val="FFAB40"/>
                </a:highlight>
              </a:rPr>
              <a:t>localhost</a:t>
            </a:r>
            <a:r>
              <a:rPr lang="en-US" sz="2300"/>
              <a:t> akan muncul di View Database Navigator</a:t>
            </a:r>
            <a:endParaRPr sz="2300"/>
          </a:p>
        </p:txBody>
      </p:sp>
      <p:pic>
        <p:nvPicPr>
          <p:cNvPr id="615" name="Google Shape;615;p70"/>
          <p:cNvPicPr preferRelativeResize="0"/>
          <p:nvPr/>
        </p:nvPicPr>
        <p:blipFill rotWithShape="1">
          <a:blip r:embed="rId7">
            <a:alphaModFix/>
          </a:blip>
          <a:srcRect b="68499" l="22215" r="71463" t="18529"/>
          <a:stretch/>
        </p:blipFill>
        <p:spPr>
          <a:xfrm>
            <a:off x="7852688" y="1794875"/>
            <a:ext cx="338500" cy="3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0"/>
          <p:cNvPicPr preferRelativeResize="0"/>
          <p:nvPr/>
        </p:nvPicPr>
        <p:blipFill rotWithShape="1">
          <a:blip r:embed="rId7">
            <a:alphaModFix/>
          </a:blip>
          <a:srcRect b="68499" l="22215" r="71463" t="18529"/>
          <a:stretch/>
        </p:blipFill>
        <p:spPr>
          <a:xfrm rot="5400000">
            <a:off x="9638000" y="3165625"/>
            <a:ext cx="338500" cy="3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0"/>
          <p:cNvPicPr preferRelativeResize="0"/>
          <p:nvPr/>
        </p:nvPicPr>
        <p:blipFill rotWithShape="1">
          <a:blip r:embed="rId7">
            <a:alphaModFix/>
          </a:blip>
          <a:srcRect b="68499" l="22215" r="71463" t="18529"/>
          <a:stretch/>
        </p:blipFill>
        <p:spPr>
          <a:xfrm rot="10800000">
            <a:off x="8212438" y="5210075"/>
            <a:ext cx="338500" cy="3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1"/>
          <p:cNvSpPr txBox="1"/>
          <p:nvPr>
            <p:ph idx="1" type="subTitle"/>
          </p:nvPr>
        </p:nvSpPr>
        <p:spPr>
          <a:xfrm>
            <a:off x="1201800" y="2581200"/>
            <a:ext cx="9656400" cy="17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Task: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Membuat database baru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2"/>
          <p:cNvSpPr txBox="1"/>
          <p:nvPr>
            <p:ph type="title"/>
          </p:nvPr>
        </p:nvSpPr>
        <p:spPr>
          <a:xfrm>
            <a:off x="458788" y="450900"/>
            <a:ext cx="3932100" cy="1600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Buat </a:t>
            </a:r>
            <a:r>
              <a:rPr i="1" lang="en-US"/>
              <a:t>new database</a:t>
            </a:r>
            <a:r>
              <a:rPr lang="en-US"/>
              <a:t> di MySQL</a:t>
            </a:r>
            <a:endParaRPr/>
          </a:p>
        </p:txBody>
      </p:sp>
      <p:sp>
        <p:nvSpPr>
          <p:cNvPr id="628" name="Google Shape;628;p72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Klik kanan di </a:t>
            </a:r>
            <a:r>
              <a:rPr b="1" lang="en-US" sz="2300"/>
              <a:t>Databases</a:t>
            </a:r>
            <a:r>
              <a:rPr lang="en-US" sz="2300"/>
              <a:t> menu, pilih </a:t>
            </a:r>
            <a:r>
              <a:rPr b="1" lang="en-US" sz="2300"/>
              <a:t>Create New Database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Masukkan nama </a:t>
            </a:r>
            <a:r>
              <a:rPr lang="en-US" sz="2300">
                <a:highlight>
                  <a:srgbClr val="FFAB40"/>
                </a:highlight>
              </a:rPr>
              <a:t>minimart</a:t>
            </a:r>
            <a:r>
              <a:rPr lang="en-US" sz="2300"/>
              <a:t> lalu klik </a:t>
            </a:r>
            <a:r>
              <a:rPr b="1" lang="en-US" sz="2300"/>
              <a:t>OK</a:t>
            </a:r>
            <a:endParaRPr b="1"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2300"/>
              <a:t>Database </a:t>
            </a:r>
            <a:r>
              <a:rPr lang="en-US" sz="2300">
                <a:highlight>
                  <a:srgbClr val="FFAB40"/>
                </a:highlight>
              </a:rPr>
              <a:t>minimart</a:t>
            </a:r>
            <a:r>
              <a:rPr lang="en-US" sz="2300"/>
              <a:t> akan muncul di View Database Navigator</a:t>
            </a:r>
            <a:endParaRPr b="1" sz="2300"/>
          </a:p>
        </p:txBody>
      </p:sp>
      <p:pic>
        <p:nvPicPr>
          <p:cNvPr id="629" name="Google Shape;629;p72"/>
          <p:cNvPicPr preferRelativeResize="0"/>
          <p:nvPr/>
        </p:nvPicPr>
        <p:blipFill rotWithShape="1">
          <a:blip r:embed="rId3">
            <a:alphaModFix/>
          </a:blip>
          <a:srcRect b="68499" l="22215" r="71463" t="18529"/>
          <a:stretch/>
        </p:blipFill>
        <p:spPr>
          <a:xfrm rot="2869223">
            <a:off x="8017787" y="2338312"/>
            <a:ext cx="338500" cy="3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762" y="1079500"/>
            <a:ext cx="3508481" cy="2865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1" name="Google Shape;63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185" y="2914525"/>
            <a:ext cx="3508500" cy="198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2"/>
          <p:cNvPicPr preferRelativeResize="0"/>
          <p:nvPr/>
        </p:nvPicPr>
        <p:blipFill rotWithShape="1">
          <a:blip r:embed="rId3">
            <a:alphaModFix/>
          </a:blip>
          <a:srcRect b="68499" l="22215" r="71463" t="18529"/>
          <a:stretch/>
        </p:blipFill>
        <p:spPr>
          <a:xfrm rot="9397558">
            <a:off x="8017788" y="5132787"/>
            <a:ext cx="338499" cy="3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599" y="4076700"/>
            <a:ext cx="2820805" cy="260972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3"/>
          <p:cNvSpPr txBox="1"/>
          <p:nvPr>
            <p:ph idx="1" type="subTitle"/>
          </p:nvPr>
        </p:nvSpPr>
        <p:spPr>
          <a:xfrm>
            <a:off x="1201800" y="2581200"/>
            <a:ext cx="9656400" cy="170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Task: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Import file CSV menjadi tabel baru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4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Pada database </a:t>
            </a:r>
            <a:r>
              <a:rPr lang="en-US" sz="2800">
                <a:highlight>
                  <a:schemeClr val="accent4"/>
                </a:highlight>
              </a:rPr>
              <a:t>minimart</a:t>
            </a:r>
            <a:r>
              <a:rPr lang="en-US" sz="2800"/>
              <a:t> yang sudah dibuat, klik kanan lalu pilih </a:t>
            </a:r>
            <a:r>
              <a:rPr b="1" lang="en-US" sz="2800"/>
              <a:t>Import Data.</a:t>
            </a:r>
            <a:endParaRPr b="1"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di jendela yang baru, bisa langsung klik </a:t>
            </a:r>
            <a:r>
              <a:rPr b="1" lang="en-US" sz="2800"/>
              <a:t>Next</a:t>
            </a:r>
            <a:r>
              <a:rPr lang="en-US" sz="2800"/>
              <a:t> untuk </a:t>
            </a:r>
            <a:r>
              <a:rPr i="1" lang="en-US" sz="2800"/>
              <a:t>import CSV file(s)</a:t>
            </a:r>
            <a:endParaRPr i="1"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644" name="Google Shape;644;p74"/>
          <p:cNvPicPr preferRelativeResize="0"/>
          <p:nvPr/>
        </p:nvPicPr>
        <p:blipFill rotWithShape="1">
          <a:blip r:embed="rId3">
            <a:alphaModFix/>
          </a:blip>
          <a:srcRect b="68499" l="22215" r="71463" t="18529"/>
          <a:stretch/>
        </p:blipFill>
        <p:spPr>
          <a:xfrm rot="2869223">
            <a:off x="7458987" y="2236712"/>
            <a:ext cx="338500" cy="3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422" y="939175"/>
            <a:ext cx="2730200" cy="314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6" name="Google Shape;64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7050" y="2859925"/>
            <a:ext cx="4406350" cy="3369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Akan keluar jendela baru untuk pilih file, pilih semua file CSV yang sudah di download dari Google Driver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652" name="Google Shape;65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300" y="1478847"/>
            <a:ext cx="6863541" cy="39003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6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Lalu ada pasangan </a:t>
            </a:r>
            <a:r>
              <a:rPr b="1" lang="en-US" sz="2800"/>
              <a:t>Source</a:t>
            </a:r>
            <a:r>
              <a:rPr lang="en-US" sz="2800"/>
              <a:t> dan </a:t>
            </a:r>
            <a:r>
              <a:rPr b="1" lang="en-US" sz="2800"/>
              <a:t>Target</a:t>
            </a:r>
            <a:r>
              <a:rPr lang="en-US" sz="2800"/>
              <a:t> dengan semua target masih kosong (?)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karena belum ada tabel di database yang baru, bisa langsung klik </a:t>
            </a:r>
            <a:r>
              <a:rPr b="1" lang="en-US" sz="2800"/>
              <a:t>Next</a:t>
            </a:r>
            <a:r>
              <a:rPr lang="en-US" sz="2800"/>
              <a:t> lagi</a:t>
            </a:r>
            <a:endParaRPr sz="2800"/>
          </a:p>
        </p:txBody>
      </p:sp>
      <p:pic>
        <p:nvPicPr>
          <p:cNvPr id="658" name="Google Shape;6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500" y="825500"/>
            <a:ext cx="7496300" cy="54062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7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di bagian selanjutnya, target ada isi namanya yang bisa diubah, hapus kata </a:t>
            </a:r>
            <a:r>
              <a:rPr b="1" lang="en-US" sz="2800"/>
              <a:t>_csv</a:t>
            </a:r>
            <a:r>
              <a:rPr lang="en-US" sz="2800"/>
              <a:t> pada nama target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Pada kolom </a:t>
            </a:r>
            <a:r>
              <a:rPr b="1" lang="en-US" sz="2800"/>
              <a:t>Mapping</a:t>
            </a:r>
            <a:r>
              <a:rPr lang="en-US" sz="2800"/>
              <a:t> semua tertulis </a:t>
            </a:r>
            <a:r>
              <a:rPr b="1" lang="en-US" sz="2800"/>
              <a:t>create</a:t>
            </a:r>
            <a:r>
              <a:rPr lang="en-US" sz="2800"/>
              <a:t> karena semuanya tabel baru</a:t>
            </a:r>
            <a:endParaRPr sz="2800"/>
          </a:p>
        </p:txBody>
      </p:sp>
      <p:pic>
        <p:nvPicPr>
          <p:cNvPr id="664" name="Google Shape;6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100" y="889000"/>
            <a:ext cx="7496300" cy="54282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7734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695742" y="3059550"/>
            <a:ext cx="880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75" lIns="60975" spcFirstLastPara="1" rIns="60975" wrap="square" tIns="609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everywhere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2312300" y="6556400"/>
            <a:ext cx="7567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75" lIns="60975" spcFirstLastPara="1" rIns="60975" wrap="square" tIns="609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8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masih di jendela yang sama, ada beberapa menu di bagian kanan,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untuk mengubah tipe kolom, pilih menu </a:t>
            </a:r>
            <a:r>
              <a:rPr b="1" lang="en-US" sz="2800"/>
              <a:t>Columns/Configure</a:t>
            </a:r>
            <a:endParaRPr b="1"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/>
              <a:t>Target Type</a:t>
            </a:r>
            <a:r>
              <a:rPr lang="en-US" sz="2800"/>
              <a:t> bisa dipilih sesuai kebutuhan, lalu klik OK.</a:t>
            </a:r>
            <a:endParaRPr sz="2800"/>
          </a:p>
        </p:txBody>
      </p:sp>
      <p:pic>
        <p:nvPicPr>
          <p:cNvPr id="670" name="Google Shape;6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900" y="762000"/>
            <a:ext cx="7496302" cy="6018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9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Ketika semua tabel baru sudah dicek, bisa klik </a:t>
            </a:r>
            <a:r>
              <a:rPr b="1" lang="en-US" sz="2800"/>
              <a:t>Next</a:t>
            </a:r>
            <a:r>
              <a:rPr lang="en-US" sz="2800"/>
              <a:t>,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lalu ada beberapa pengaturan, bisa pakai default saja, klik </a:t>
            </a:r>
            <a:r>
              <a:rPr b="1" lang="en-US" sz="2800"/>
              <a:t>Next</a:t>
            </a:r>
            <a:r>
              <a:rPr lang="en-US" sz="2800"/>
              <a:t> lagi</a:t>
            </a:r>
            <a:endParaRPr sz="2800"/>
          </a:p>
        </p:txBody>
      </p:sp>
      <p:pic>
        <p:nvPicPr>
          <p:cNvPr id="676" name="Google Shape;67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700" y="838200"/>
            <a:ext cx="7496300" cy="54062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0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Di bagian akhir, ada ringkasan tentang apa saja yang dipilih, klik </a:t>
            </a:r>
            <a:r>
              <a:rPr b="1" lang="en-US" sz="2800"/>
              <a:t>Proceed</a:t>
            </a:r>
            <a:r>
              <a:rPr lang="en-US" sz="2800"/>
              <a:t> dan tunggu sampai selesai.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Ketika sudah selesai, menu database akan terbuka</a:t>
            </a:r>
            <a:endParaRPr sz="2800"/>
          </a:p>
        </p:txBody>
      </p:sp>
      <p:pic>
        <p:nvPicPr>
          <p:cNvPr id="682" name="Google Shape;68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600" y="838200"/>
            <a:ext cx="7496300" cy="53989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1"/>
          <p:cNvSpPr txBox="1"/>
          <p:nvPr>
            <p:ph idx="1" type="body"/>
          </p:nvPr>
        </p:nvSpPr>
        <p:spPr>
          <a:xfrm>
            <a:off x="458800" y="2051100"/>
            <a:ext cx="3932100" cy="435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Expand menu database di sebelah kiri dan klik </a:t>
            </a:r>
            <a:r>
              <a:rPr b="1" lang="en-US" sz="2800"/>
              <a:t>Tables </a:t>
            </a:r>
            <a:r>
              <a:rPr lang="en-US" sz="2800"/>
              <a:t>untuk melihat tabel apa saja yang sudah ada,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Untuk melihat preview datanya klik 2x di nama tabel tersebut</a:t>
            </a:r>
            <a:endParaRPr sz="2800"/>
          </a:p>
        </p:txBody>
      </p:sp>
      <p:pic>
        <p:nvPicPr>
          <p:cNvPr id="688" name="Google Shape;68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600" y="839825"/>
            <a:ext cx="3597401" cy="581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1" lang="en-US"/>
              <a:t>Demo</a:t>
            </a:r>
            <a:endParaRPr i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kode_cabang,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kode_produk,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-US" sz="20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(jumlah_pembelian) jumlah_pembelian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tr_penjualan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0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BY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kode_cabang,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	kode_produk</a:t>
            </a:r>
            <a:endParaRPr sz="2000">
              <a:solidFill>
                <a:srgbClr val="88888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83"/>
          <p:cNvSpPr txBox="1"/>
          <p:nvPr>
            <p:ph type="title"/>
          </p:nvPr>
        </p:nvSpPr>
        <p:spPr>
          <a:xfrm>
            <a:off x="838200" y="7522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Teaser Query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 amt="49000"/>
          </a:blip>
          <a:srcRect b="0" l="12962" r="12962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1695892" y="2998000"/>
            <a:ext cx="880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75" lIns="60975" spcFirstLastPara="1" rIns="60975" wrap="square" tIns="609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messy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2312300" y="6556400"/>
            <a:ext cx="7567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75" lIns="60975" spcFirstLastPara="1" rIns="60975" wrap="square" tIns="609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 amt="30000"/>
          </a:blip>
          <a:srcRect b="16079" l="0" r="0" t="0"/>
          <a:stretch/>
        </p:blipFill>
        <p:spPr>
          <a:xfrm>
            <a:off x="0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2312300" y="6556400"/>
            <a:ext cx="7567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75" lIns="60975" spcFirstLastPara="1" rIns="60975" wrap="square" tIns="609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695892" y="2998000"/>
            <a:ext cx="880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75" lIns="60975" spcFirstLastPara="1" rIns="60975" wrap="square" tIns="609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insightful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7"/>
          <p:cNvGrpSpPr/>
          <p:nvPr/>
        </p:nvGrpSpPr>
        <p:grpSpPr>
          <a:xfrm>
            <a:off x="117" y="-52117"/>
            <a:ext cx="12192326" cy="6963866"/>
            <a:chOff x="0" y="0"/>
            <a:chExt cx="17262249" cy="10289400"/>
          </a:xfrm>
        </p:grpSpPr>
        <p:pic>
          <p:nvPicPr>
            <p:cNvPr id="183" name="Google Shape;183;p27"/>
            <p:cNvPicPr preferRelativeResize="0"/>
            <p:nvPr/>
          </p:nvPicPr>
          <p:blipFill rotWithShape="1">
            <a:blip r:embed="rId3">
              <a:alphaModFix amt="42000"/>
            </a:blip>
            <a:srcRect b="0" l="0" r="0" t="9362"/>
            <a:stretch/>
          </p:blipFill>
          <p:spPr>
            <a:xfrm>
              <a:off x="0" y="5321525"/>
              <a:ext cx="8217974" cy="4965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" name="Google Shape;184;p27"/>
            <p:cNvGrpSpPr/>
            <p:nvPr/>
          </p:nvGrpSpPr>
          <p:grpSpPr>
            <a:xfrm>
              <a:off x="0" y="0"/>
              <a:ext cx="10818733" cy="5354979"/>
              <a:chOff x="0" y="0"/>
              <a:chExt cx="11351100" cy="5532575"/>
            </a:xfrm>
          </p:grpSpPr>
          <p:pic>
            <p:nvPicPr>
              <p:cNvPr id="185" name="Google Shape;185;p27"/>
              <p:cNvPicPr preferRelativeResize="0"/>
              <p:nvPr/>
            </p:nvPicPr>
            <p:blipFill>
              <a:blip r:embed="rId4">
                <a:alphaModFix amt="40000"/>
              </a:blip>
              <a:stretch>
                <a:fillRect/>
              </a:stretch>
            </p:blipFill>
            <p:spPr>
              <a:xfrm>
                <a:off x="0" y="0"/>
                <a:ext cx="8667525" cy="55187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" name="Google Shape;186;p27"/>
              <p:cNvSpPr txBox="1"/>
              <p:nvPr/>
            </p:nvSpPr>
            <p:spPr>
              <a:xfrm>
                <a:off x="0" y="5180075"/>
                <a:ext cx="11351100" cy="35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0975" lIns="60975" spcFirstLastPara="1" rIns="60975" wrap="square" tIns="609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chemeClr val="dk1"/>
                    </a:solidFill>
                    <a:uFill>
                      <a:noFill/>
                    </a:uFill>
                    <a:latin typeface="Calibri"/>
                    <a:ea typeface="Calibri"/>
                    <a:cs typeface="Calibri"/>
                    <a:sym typeface="Calibri"/>
                    <a:hlinkClick r:id="rId5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Source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27"/>
            <p:cNvSpPr txBox="1"/>
            <p:nvPr/>
          </p:nvSpPr>
          <p:spPr>
            <a:xfrm>
              <a:off x="63" y="9948295"/>
              <a:ext cx="108186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75" lIns="60975" spcFirstLastPara="1" rIns="60975" wrap="square" tIns="609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uFill>
                    <a:noFill/>
                  </a:uFill>
                  <a:latin typeface="Calibri"/>
                  <a:ea typeface="Calibri"/>
                  <a:cs typeface="Calibri"/>
                  <a:sym typeface="Calibri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Source</a:t>
              </a: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8" name="Google Shape;188;p27"/>
            <p:cNvPicPr preferRelativeResize="0"/>
            <p:nvPr/>
          </p:nvPicPr>
          <p:blipFill>
            <a:blip r:embed="rId7">
              <a:alphaModFix amt="36000"/>
            </a:blip>
            <a:stretch>
              <a:fillRect/>
            </a:stretch>
          </p:blipFill>
          <p:spPr>
            <a:xfrm>
              <a:off x="8217978" y="0"/>
              <a:ext cx="9044262" cy="535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7"/>
            <p:cNvSpPr txBox="1"/>
            <p:nvPr/>
          </p:nvSpPr>
          <p:spPr>
            <a:xfrm>
              <a:off x="8217975" y="5013675"/>
              <a:ext cx="74688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75" lIns="60975" spcFirstLastPara="1" rIns="60975" wrap="square" tIns="609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uFill>
                    <a:noFill/>
                  </a:uFill>
                  <a:latin typeface="Calibri"/>
                  <a:ea typeface="Calibri"/>
                  <a:cs typeface="Calibri"/>
                  <a:sym typeface="Calibri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Source</a:t>
              </a: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0" name="Google Shape;190;p27"/>
            <p:cNvPicPr preferRelativeResize="0"/>
            <p:nvPr/>
          </p:nvPicPr>
          <p:blipFill rotWithShape="1">
            <a:blip r:embed="rId9">
              <a:alphaModFix amt="41000"/>
            </a:blip>
            <a:srcRect b="15411" l="0" r="0" t="0"/>
            <a:stretch/>
          </p:blipFill>
          <p:spPr>
            <a:xfrm>
              <a:off x="8217975" y="5321526"/>
              <a:ext cx="9044274" cy="4965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7"/>
            <p:cNvSpPr txBox="1"/>
            <p:nvPr/>
          </p:nvSpPr>
          <p:spPr>
            <a:xfrm>
              <a:off x="8217975" y="9948300"/>
              <a:ext cx="79419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75" lIns="60975" spcFirstLastPara="1" rIns="60975" wrap="square" tIns="609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uFill>
                    <a:noFill/>
                  </a:uFill>
                  <a:latin typeface="Calibri"/>
                  <a:ea typeface="Calibri"/>
                  <a:cs typeface="Calibri"/>
                  <a:sym typeface="Calibri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Source</a:t>
              </a: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27"/>
          <p:cNvSpPr txBox="1"/>
          <p:nvPr/>
        </p:nvSpPr>
        <p:spPr>
          <a:xfrm>
            <a:off x="1538225" y="2998000"/>
            <a:ext cx="880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75" lIns="60975" spcFirstLastPara="1" rIns="60975" wrap="square" tIns="609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company is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company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